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58" r:id="rId3"/>
    <p:sldId id="259" r:id="rId4"/>
    <p:sldId id="260" r:id="rId5"/>
    <p:sldId id="280" r:id="rId6"/>
    <p:sldId id="262" r:id="rId7"/>
    <p:sldId id="263" r:id="rId8"/>
    <p:sldId id="264" r:id="rId9"/>
    <p:sldId id="265" r:id="rId10"/>
    <p:sldId id="266" r:id="rId11"/>
    <p:sldId id="267" r:id="rId12"/>
    <p:sldId id="268" r:id="rId13"/>
    <p:sldId id="269" r:id="rId14"/>
    <p:sldId id="270" r:id="rId15"/>
    <p:sldId id="279"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0" autoAdjust="0"/>
    <p:restoredTop sz="86410"/>
  </p:normalViewPr>
  <p:slideViewPr>
    <p:cSldViewPr snapToGrid="0">
      <p:cViewPr varScale="1">
        <p:scale>
          <a:sx n="56" d="100"/>
          <a:sy n="56" d="100"/>
        </p:scale>
        <p:origin x="62" y="413"/>
      </p:cViewPr>
      <p:guideLst/>
    </p:cSldViewPr>
  </p:slideViewPr>
  <p:outlineViewPr>
    <p:cViewPr>
      <p:scale>
        <a:sx n="33" d="100"/>
        <a:sy n="33" d="100"/>
      </p:scale>
      <p:origin x="0" y="-28810"/>
    </p:cViewPr>
  </p:outlineViewPr>
  <p:notesTextViewPr>
    <p:cViewPr>
      <p:scale>
        <a:sx n="1" d="1"/>
        <a:sy n="1" d="1"/>
      </p:scale>
      <p:origin x="0" y="0"/>
    </p:cViewPr>
  </p:notesTextViewPr>
  <p:notesViewPr>
    <p:cSldViewPr snapToGrid="0">
      <p:cViewPr varScale="1">
        <p:scale>
          <a:sx n="58" d="100"/>
          <a:sy n="58" d="100"/>
        </p:scale>
        <p:origin x="1968"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FEF45D-9136-433F-A33E-D5FE606C23DC}" type="datetimeFigureOut">
              <a:rPr lang="en-US" smtClean="0"/>
              <a:t>9/17/2018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FB6189-67C0-4BC5-8EC7-793DFBE84481}" type="slidenum">
              <a:rPr lang="en-US" smtClean="0"/>
              <a:t>‹#›</a:t>
            </a:fld>
            <a:endParaRPr lang="en-US"/>
          </a:p>
        </p:txBody>
      </p:sp>
    </p:spTree>
    <p:extLst>
      <p:ext uri="{BB962C8B-B14F-4D97-AF65-F5344CB8AC3E}">
        <p14:creationId xmlns:p14="http://schemas.microsoft.com/office/powerpoint/2010/main" val="544040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r>
              <a:rPr lang="en-US" baseline="0" dirty="0"/>
              <a:t> by Steve Rodecker, Science Fair Director. </a:t>
            </a:r>
          </a:p>
          <a:p>
            <a:endParaRPr lang="en-US" baseline="0" dirty="0"/>
          </a:p>
          <a:p>
            <a:r>
              <a:rPr lang="en-US" baseline="0" dirty="0"/>
              <a:t>SR: Thank you all for being here today! You are a part of a 65 year tradition f the Greater San Diego Science and Engineering Fair, and one of 30,000+ students to participate. We welcome all of you as an important part of this organization. Your time and energy is valued in order to help make this Fair one of the most successful Fairs and your contributions will help make the 65</a:t>
            </a:r>
            <a:r>
              <a:rPr lang="en-US" baseline="30000" dirty="0"/>
              <a:t>th</a:t>
            </a:r>
            <a:r>
              <a:rPr lang="en-US" baseline="0" dirty="0"/>
              <a:t> GSDSEF another great success.</a:t>
            </a:r>
          </a:p>
          <a:p>
            <a:endParaRPr lang="en-US" baseline="0" dirty="0"/>
          </a:p>
          <a:p>
            <a:endParaRPr lang="en-US" baseline="0" dirty="0"/>
          </a:p>
          <a:p>
            <a:r>
              <a:rPr lang="en-US" dirty="0"/>
              <a:t>Jelen Rodecker, Management</a:t>
            </a:r>
            <a:r>
              <a:rPr lang="en-US" baseline="0" dirty="0"/>
              <a:t> Committee Student Board Advisor Chairperson.</a:t>
            </a:r>
          </a:p>
          <a:p>
            <a:endParaRPr lang="en-US" baseline="0" dirty="0"/>
          </a:p>
          <a:p>
            <a:r>
              <a:rPr lang="en-US" baseline="0" dirty="0"/>
              <a:t>Aly </a:t>
            </a:r>
            <a:r>
              <a:rPr lang="en-US" baseline="0" dirty="0" err="1"/>
              <a:t>Vredenburgh</a:t>
            </a:r>
            <a:r>
              <a:rPr lang="en-US" baseline="0" dirty="0"/>
              <a:t>, GSDSEF intern from University of San Diego. She is focusing on Outreach as her project.</a:t>
            </a:r>
          </a:p>
          <a:p>
            <a:endParaRPr lang="en-US" baseline="0" dirty="0"/>
          </a:p>
          <a:p>
            <a:r>
              <a:rPr lang="en-US" baseline="0" dirty="0"/>
              <a:t>JR: The invitation to be on the Student Advisory Board was sent out by Steve Rodecker, who is the Science Fair Director this year. We wanted you to know that you are an important part of the GSDSEF Management Committee that helps make the GSDSEF a success. </a:t>
            </a:r>
          </a:p>
          <a:p>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1</a:t>
            </a:fld>
            <a:endParaRPr lang="en-US"/>
          </a:p>
        </p:txBody>
      </p:sp>
    </p:spTree>
    <p:extLst>
      <p:ext uri="{BB962C8B-B14F-4D97-AF65-F5344CB8AC3E}">
        <p14:creationId xmlns:p14="http://schemas.microsoft.com/office/powerpoint/2010/main" val="25419035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slide for details..</a:t>
            </a:r>
          </a:p>
        </p:txBody>
      </p:sp>
      <p:sp>
        <p:nvSpPr>
          <p:cNvPr id="4" name="Slide Number Placeholder 3"/>
          <p:cNvSpPr>
            <a:spLocks noGrp="1"/>
          </p:cNvSpPr>
          <p:nvPr>
            <p:ph type="sldNum" sz="quarter" idx="5"/>
          </p:nvPr>
        </p:nvSpPr>
        <p:spPr/>
        <p:txBody>
          <a:bodyPr/>
          <a:lstStyle/>
          <a:p>
            <a:fld id="{3DFB6189-67C0-4BC5-8EC7-793DFBE84481}" type="slidenum">
              <a:rPr lang="en-US" smtClean="0"/>
              <a:t>10</a:t>
            </a:fld>
            <a:endParaRPr lang="en-US"/>
          </a:p>
        </p:txBody>
      </p:sp>
    </p:spTree>
    <p:extLst>
      <p:ext uri="{BB962C8B-B14F-4D97-AF65-F5344CB8AC3E}">
        <p14:creationId xmlns:p14="http://schemas.microsoft.com/office/powerpoint/2010/main" val="1390038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slide for details</a:t>
            </a:r>
          </a:p>
        </p:txBody>
      </p:sp>
      <p:sp>
        <p:nvSpPr>
          <p:cNvPr id="4" name="Slide Number Placeholder 3"/>
          <p:cNvSpPr>
            <a:spLocks noGrp="1"/>
          </p:cNvSpPr>
          <p:nvPr>
            <p:ph type="sldNum" sz="quarter" idx="5"/>
          </p:nvPr>
        </p:nvSpPr>
        <p:spPr/>
        <p:txBody>
          <a:bodyPr/>
          <a:lstStyle/>
          <a:p>
            <a:fld id="{3DFB6189-67C0-4BC5-8EC7-793DFBE84481}" type="slidenum">
              <a:rPr lang="en-US" smtClean="0"/>
              <a:t>11</a:t>
            </a:fld>
            <a:endParaRPr lang="en-US"/>
          </a:p>
        </p:txBody>
      </p:sp>
    </p:spTree>
    <p:extLst>
      <p:ext uri="{BB962C8B-B14F-4D97-AF65-F5344CB8AC3E}">
        <p14:creationId xmlns:p14="http://schemas.microsoft.com/office/powerpoint/2010/main" val="16572860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slide for details</a:t>
            </a:r>
          </a:p>
        </p:txBody>
      </p:sp>
      <p:sp>
        <p:nvSpPr>
          <p:cNvPr id="4" name="Slide Number Placeholder 3"/>
          <p:cNvSpPr>
            <a:spLocks noGrp="1"/>
          </p:cNvSpPr>
          <p:nvPr>
            <p:ph type="sldNum" sz="quarter" idx="5"/>
          </p:nvPr>
        </p:nvSpPr>
        <p:spPr/>
        <p:txBody>
          <a:bodyPr/>
          <a:lstStyle/>
          <a:p>
            <a:fld id="{3DFB6189-67C0-4BC5-8EC7-793DFBE84481}" type="slidenum">
              <a:rPr lang="en-US" smtClean="0"/>
              <a:t>12</a:t>
            </a:fld>
            <a:endParaRPr lang="en-US"/>
          </a:p>
        </p:txBody>
      </p:sp>
    </p:spTree>
    <p:extLst>
      <p:ext uri="{BB962C8B-B14F-4D97-AF65-F5344CB8AC3E}">
        <p14:creationId xmlns:p14="http://schemas.microsoft.com/office/powerpoint/2010/main" val="40548595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See slide for</a:t>
            </a:r>
            <a:r>
              <a:rPr lang="en-US" baseline="0" dirty="0"/>
              <a:t> details</a:t>
            </a:r>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13</a:t>
            </a:fld>
            <a:endParaRPr lang="en-US"/>
          </a:p>
        </p:txBody>
      </p:sp>
    </p:spTree>
    <p:extLst>
      <p:ext uri="{BB962C8B-B14F-4D97-AF65-F5344CB8AC3E}">
        <p14:creationId xmlns:p14="http://schemas.microsoft.com/office/powerpoint/2010/main" val="28956401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position… see details on slide…</a:t>
            </a:r>
          </a:p>
          <a:p>
            <a:endParaRPr lang="en-US" dirty="0"/>
          </a:p>
          <a:p>
            <a:r>
              <a:rPr lang="en-US" dirty="0"/>
              <a:t>The</a:t>
            </a:r>
            <a:r>
              <a:rPr lang="en-US" baseline="0" dirty="0"/>
              <a:t> advisors will work with the treasurer to get the job started.</a:t>
            </a:r>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14</a:t>
            </a:fld>
            <a:endParaRPr lang="en-US"/>
          </a:p>
        </p:txBody>
      </p:sp>
    </p:spTree>
    <p:extLst>
      <p:ext uri="{BB962C8B-B14F-4D97-AF65-F5344CB8AC3E}">
        <p14:creationId xmlns:p14="http://schemas.microsoft.com/office/powerpoint/2010/main" val="17947083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Which brings us to the electing</a:t>
            </a:r>
            <a:r>
              <a:rPr lang="en-US" baseline="0" dirty="0"/>
              <a:t> of this year’s officers.</a:t>
            </a:r>
          </a:p>
          <a:p>
            <a:endParaRPr lang="en-US" baseline="0" dirty="0"/>
          </a:p>
          <a:p>
            <a:r>
              <a:rPr lang="en-US" baseline="0" dirty="0"/>
              <a:t>For this year only instead of speeches, those who are interested will send in a brief essay. The Google Form and the Duties and Requirements are already on the gsdsef.org website on the SAB -&gt; SAB Members breadcrumb.</a:t>
            </a:r>
          </a:p>
          <a:p>
            <a:endParaRPr lang="en-US" baseline="0" dirty="0"/>
          </a:p>
          <a:p>
            <a:r>
              <a:rPr lang="en-US" baseline="0" dirty="0"/>
              <a:t>We will send out your essays with a separate Google Form URL to vote. We’ll </a:t>
            </a:r>
            <a:r>
              <a:rPr lang="en-US" baseline="0" dirty="0" err="1"/>
              <a:t>emai</a:t>
            </a:r>
            <a:r>
              <a:rPr lang="en-US" baseline="0" dirty="0"/>
              <a:t> the results out before the next meeting so that the new officers can begin to run the SLB meetings.</a:t>
            </a:r>
          </a:p>
          <a:p>
            <a:endParaRPr lang="en-US" baseline="0" dirty="0"/>
          </a:p>
          <a:p>
            <a:r>
              <a:rPr lang="en-US" baseline="0" dirty="0"/>
              <a:t>QUESTION – Can a person run for more than one office? </a:t>
            </a:r>
          </a:p>
          <a:p>
            <a:r>
              <a:rPr lang="en-US" baseline="0" dirty="0"/>
              <a:t>YES. Not more than 2. The candidate will need to submit more than one statement (google form). One for each position.</a:t>
            </a:r>
          </a:p>
          <a:p>
            <a:endParaRPr lang="en-US" baseline="0" dirty="0"/>
          </a:p>
          <a:p>
            <a:r>
              <a:rPr lang="en-US" baseline="0" dirty="0"/>
              <a:t>QUESTION – Can we make the candidate’s essays anonymous? </a:t>
            </a:r>
          </a:p>
          <a:p>
            <a:r>
              <a:rPr lang="en-US" baseline="0" dirty="0"/>
              <a:t>YES – when the statements are sent out, we will remove the students names so the SLB members are voting based on the candidates’ statements. This will keep it fair since many members are new.</a:t>
            </a:r>
          </a:p>
          <a:p>
            <a:endParaRPr lang="en-US" baseline="0" dirty="0"/>
          </a:p>
          <a:p>
            <a:r>
              <a:rPr lang="en-US" baseline="0" dirty="0"/>
              <a:t>If a student gets the most votes for two positions, the MC SLB Advisors/MC members will make the final decisions.</a:t>
            </a:r>
          </a:p>
          <a:p>
            <a:endParaRPr lang="en-US" baseline="0" dirty="0"/>
          </a:p>
          <a:p>
            <a:r>
              <a:rPr lang="en-US" baseline="0" dirty="0"/>
              <a:t>QUESTION: Can a new member submit a candidate form?</a:t>
            </a:r>
          </a:p>
          <a:p>
            <a:r>
              <a:rPr lang="en-US" baseline="0" dirty="0"/>
              <a:t>Until the new SLB determines the election policy, for this election only, a new member may run for Treasurer since it is a new position. All other offices require knowledge of the activities of the SAB (now SLB).</a:t>
            </a:r>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15</a:t>
            </a:fld>
            <a:endParaRPr lang="en-US"/>
          </a:p>
        </p:txBody>
      </p:sp>
    </p:spTree>
    <p:extLst>
      <p:ext uri="{BB962C8B-B14F-4D97-AF65-F5344CB8AC3E}">
        <p14:creationId xmlns:p14="http://schemas.microsoft.com/office/powerpoint/2010/main" val="1644693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First 4 will be</a:t>
            </a:r>
            <a:r>
              <a:rPr lang="en-US" baseline="0" dirty="0"/>
              <a:t> for right now. The Science Fair Week Volunteers (Support Team) will be discussed later closer to Science Fair Week since student’s schedules are not known this early.</a:t>
            </a:r>
          </a:p>
          <a:p>
            <a:endParaRPr lang="en-US" baseline="0" dirty="0"/>
          </a:p>
          <a:p>
            <a:r>
              <a:rPr lang="en-US" baseline="0" dirty="0"/>
              <a:t>The Elections Process Subcommittee will be set up a next SLB meeting and the decisions set up by February meeting. Elections for new officers will be done for 2019-2020 year at an April/May meeting.</a:t>
            </a:r>
          </a:p>
          <a:p>
            <a:endParaRPr lang="en-US" baseline="0" dirty="0"/>
          </a:p>
          <a:p>
            <a:r>
              <a:rPr lang="en-US" baseline="0" dirty="0"/>
              <a:t>The new SLB can decide if any other subcommittee is needed.</a:t>
            </a:r>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16</a:t>
            </a:fld>
            <a:endParaRPr lang="en-US"/>
          </a:p>
        </p:txBody>
      </p:sp>
    </p:spTree>
    <p:extLst>
      <p:ext uri="{BB962C8B-B14F-4D97-AF65-F5344CB8AC3E}">
        <p14:creationId xmlns:p14="http://schemas.microsoft.com/office/powerpoint/2010/main" val="3997028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a:t>
            </a:r>
            <a:r>
              <a:rPr lang="en-US" baseline="0" dirty="0"/>
              <a:t> is needed especially for this committee is for peer mentors to help support and answer questions at the workshops. You all have the experience and expertise to help new students to get through a science/engineering fair project.</a:t>
            </a:r>
          </a:p>
          <a:p>
            <a:endParaRPr lang="en-US" baseline="0" dirty="0"/>
          </a:p>
          <a:p>
            <a:r>
              <a:rPr lang="en-US" baseline="0" dirty="0"/>
              <a:t>The last two items may be a future activity. It will depend on this committee and how much they are able to do this year.</a:t>
            </a:r>
          </a:p>
          <a:p>
            <a:endParaRPr lang="en-US" baseline="0" dirty="0"/>
          </a:p>
          <a:p>
            <a:r>
              <a:rPr lang="en-US" baseline="0" dirty="0"/>
              <a:t>SEE MORE SPECIFIC DETAILS ON THIS SUBCOMMITTEE’S ACTIVITIES ON THE GSDSEF WEBSITE (SAB -&gt; SAB MEMBERS breadcrumb.</a:t>
            </a:r>
          </a:p>
          <a:p>
            <a:endParaRPr lang="en-US" baseline="0" dirty="0"/>
          </a:p>
          <a:p>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17</a:t>
            </a:fld>
            <a:endParaRPr lang="en-US"/>
          </a:p>
        </p:txBody>
      </p:sp>
    </p:spTree>
    <p:extLst>
      <p:ext uri="{BB962C8B-B14F-4D97-AF65-F5344CB8AC3E}">
        <p14:creationId xmlns:p14="http://schemas.microsoft.com/office/powerpoint/2010/main" val="37235948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SEE MORE SPECIFIC DETAILS ON THIS SUBCOMMITTEE’S ACTIVITIES ON THE GSDSEF WEBSITE (SAB -&gt; SAB MEMBERS breadcrumb.</a:t>
            </a:r>
          </a:p>
          <a:p>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18</a:t>
            </a:fld>
            <a:endParaRPr lang="en-US"/>
          </a:p>
        </p:txBody>
      </p:sp>
    </p:spTree>
    <p:extLst>
      <p:ext uri="{BB962C8B-B14F-4D97-AF65-F5344CB8AC3E}">
        <p14:creationId xmlns:p14="http://schemas.microsoft.com/office/powerpoint/2010/main" val="9361320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SEE MORE SPECIFIC DETAILS ON THIS SUBCOMMITTEE’S ACTIVITIES ON THE GSDSEF WEBSITE (SAB -&gt; SAB MEMBERS breadcrumb.</a:t>
            </a:r>
          </a:p>
          <a:p>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19</a:t>
            </a:fld>
            <a:endParaRPr lang="en-US"/>
          </a:p>
        </p:txBody>
      </p:sp>
    </p:spTree>
    <p:extLst>
      <p:ext uri="{BB962C8B-B14F-4D97-AF65-F5344CB8AC3E}">
        <p14:creationId xmlns:p14="http://schemas.microsoft.com/office/powerpoint/2010/main" val="3827080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Today, we are going over ….(See slide for agenda items)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Restructuring the Student Board – What we would like to do is organize the student board so that everyone feels included, everyone’s skills and talents are used, and lessen the burden on everyone.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As part of the “restructuring,” we are setting up Activities and Subcommittees similar to the way the Management Committee is organized.</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 At the end of the meeting, you will get a chance to sign up for a subcommittee…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Before we begin..</a:t>
            </a:r>
          </a:p>
          <a:p>
            <a:r>
              <a:rPr lang="en-US" baseline="0" dirty="0"/>
              <a:t>I’d like all of the students to stand up…we are going to find out a little more about this group as a whole. You will be able to meet each other later in small groups.</a:t>
            </a:r>
          </a:p>
          <a:p>
            <a:endParaRPr lang="en-US" baseline="0" dirty="0"/>
          </a:p>
          <a:p>
            <a:r>
              <a:rPr lang="en-US" baseline="0" dirty="0"/>
              <a:t>If you have participated in 1 science fair, 2 science fairs, 3 science fairs, 4 science fairs, 5 or more science fairs…. direct groups to specific sections of the room. </a:t>
            </a:r>
          </a:p>
          <a:p>
            <a:endParaRPr lang="en-US" baseline="0" dirty="0"/>
          </a:p>
          <a:p>
            <a:r>
              <a:rPr lang="en-US" baseline="0" dirty="0"/>
              <a:t>(You can see those who are new and those with years of experience)</a:t>
            </a:r>
          </a:p>
          <a:p>
            <a:endParaRPr lang="en-US" baseline="0" dirty="0"/>
          </a:p>
          <a:p>
            <a:r>
              <a:rPr lang="en-US" baseline="0" dirty="0"/>
              <a:t>If you did Science, Engineering, Computer Science, Math project last year…. (direct to sections of room)</a:t>
            </a:r>
          </a:p>
          <a:p>
            <a:endParaRPr lang="en-US" baseline="0" dirty="0"/>
          </a:p>
          <a:p>
            <a:r>
              <a:rPr lang="en-US" baseline="0" dirty="0"/>
              <a:t>(We have experts in all areas of the Science and Engineering Fair, including 2 in Computer Science and 2 in Math which are two areas that have the fewest projects).</a:t>
            </a:r>
          </a:p>
          <a:p>
            <a:endParaRPr lang="en-US" baseline="0" dirty="0"/>
          </a:p>
          <a:p>
            <a:r>
              <a:rPr lang="en-US" baseline="0" dirty="0"/>
              <a:t>If you are in 8</a:t>
            </a:r>
            <a:r>
              <a:rPr lang="en-US" baseline="30000" dirty="0"/>
              <a:t>th</a:t>
            </a:r>
            <a:r>
              <a:rPr lang="en-US" baseline="0" dirty="0"/>
              <a:t> grade, 9</a:t>
            </a:r>
            <a:r>
              <a:rPr lang="en-US" baseline="30000" dirty="0"/>
              <a:t>th</a:t>
            </a:r>
            <a:r>
              <a:rPr lang="en-US" baseline="0" dirty="0"/>
              <a:t> grade, 10</a:t>
            </a:r>
            <a:r>
              <a:rPr lang="en-US" baseline="30000" dirty="0"/>
              <a:t>th</a:t>
            </a:r>
            <a:r>
              <a:rPr lang="en-US" baseline="0" dirty="0"/>
              <a:t> grade, 11 the grade, 12</a:t>
            </a:r>
            <a:r>
              <a:rPr lang="en-US" baseline="30000" dirty="0"/>
              <a:t>th</a:t>
            </a:r>
            <a:r>
              <a:rPr lang="en-US" baseline="0" dirty="0"/>
              <a:t> grade….direct to certain areas of the room.</a:t>
            </a:r>
          </a:p>
          <a:p>
            <a:endParaRPr lang="en-US" baseline="0" dirty="0"/>
          </a:p>
          <a:p>
            <a:r>
              <a:rPr lang="en-US" baseline="0" dirty="0"/>
              <a:t>(One 8</a:t>
            </a:r>
            <a:r>
              <a:rPr lang="en-US" baseline="30000" dirty="0"/>
              <a:t>th</a:t>
            </a:r>
            <a:r>
              <a:rPr lang="en-US" baseline="0" dirty="0"/>
              <a:t> grader showed up today, however there are other 8</a:t>
            </a:r>
            <a:r>
              <a:rPr lang="en-US" baseline="30000" dirty="0"/>
              <a:t>th</a:t>
            </a:r>
            <a:r>
              <a:rPr lang="en-US" baseline="0" dirty="0"/>
              <a:t> graders who have signed up to participate. The largest group are the 9</a:t>
            </a:r>
            <a:r>
              <a:rPr lang="en-US" baseline="30000" dirty="0"/>
              <a:t>th</a:t>
            </a:r>
            <a:r>
              <a:rPr lang="en-US" baseline="0" dirty="0"/>
              <a:t> graders, so we now have leaders for a few more years! </a:t>
            </a:r>
          </a:p>
          <a:p>
            <a:endParaRPr lang="en-US" baseline="0" dirty="0"/>
          </a:p>
          <a:p>
            <a:r>
              <a:rPr lang="en-US" baseline="0" dirty="0"/>
              <a:t>If this is your first time on the SAB, 2</a:t>
            </a:r>
            <a:r>
              <a:rPr lang="en-US" baseline="30000" dirty="0"/>
              <a:t>nd</a:t>
            </a:r>
            <a:r>
              <a:rPr lang="en-US" baseline="0" dirty="0"/>
              <a:t> year, 3 or more years in the SAB…direct to area of room.</a:t>
            </a:r>
          </a:p>
          <a:p>
            <a:endParaRPr lang="en-US" baseline="0" dirty="0"/>
          </a:p>
          <a:p>
            <a:r>
              <a:rPr lang="en-US" baseline="0" dirty="0"/>
              <a:t>(The biggest group is the first time students on the Board, and we have a few students who are the </a:t>
            </a:r>
            <a:br>
              <a:rPr lang="en-US" baseline="0" dirty="0"/>
            </a:br>
            <a:r>
              <a:rPr lang="en-US" baseline="0" dirty="0"/>
              <a:t>experts!”)</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JR: Usually, the students run the meetings, but today I will be running the meeting. Because the GSDSEF is going through a transition – and as you can see we are welcoming a lot of new members, we thought this was also a good time for the Student advisory Board goes through a transition.</a:t>
            </a:r>
          </a:p>
          <a:p>
            <a:endParaRPr lang="en-US" baseline="0" dirty="0"/>
          </a:p>
        </p:txBody>
      </p:sp>
      <p:sp>
        <p:nvSpPr>
          <p:cNvPr id="4" name="Slide Number Placeholder 3"/>
          <p:cNvSpPr>
            <a:spLocks noGrp="1"/>
          </p:cNvSpPr>
          <p:nvPr>
            <p:ph type="sldNum" sz="quarter" idx="5"/>
          </p:nvPr>
        </p:nvSpPr>
        <p:spPr/>
        <p:txBody>
          <a:bodyPr/>
          <a:lstStyle/>
          <a:p>
            <a:fld id="{3DFB6189-67C0-4BC5-8EC7-793DFBE84481}" type="slidenum">
              <a:rPr lang="en-US" smtClean="0"/>
              <a:t>2</a:t>
            </a:fld>
            <a:endParaRPr lang="en-US"/>
          </a:p>
        </p:txBody>
      </p:sp>
    </p:spTree>
    <p:extLst>
      <p:ext uri="{BB962C8B-B14F-4D97-AF65-F5344CB8AC3E}">
        <p14:creationId xmlns:p14="http://schemas.microsoft.com/office/powerpoint/2010/main" val="26195009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SEE MORE SPECIFIC DETAILS ON THIS SUBCOMMITTEE’S ACTIVITIES ON THE GSDSEF WEBSITE (SAB -&gt; SAB MEMBERS breadcrumb.</a:t>
            </a:r>
          </a:p>
          <a:p>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20</a:t>
            </a:fld>
            <a:endParaRPr lang="en-US"/>
          </a:p>
        </p:txBody>
      </p:sp>
    </p:spTree>
    <p:extLst>
      <p:ext uri="{BB962C8B-B14F-4D97-AF65-F5344CB8AC3E}">
        <p14:creationId xmlns:p14="http://schemas.microsoft.com/office/powerpoint/2010/main" val="1949509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(Did</a:t>
            </a:r>
            <a:r>
              <a:rPr lang="en-US" baseline="0" dirty="0"/>
              <a:t> not go over this slide. We will discuss this committee later. This sub-committee’s duties are based on the needs of the Management Committee and we would like to see all members help during Fair Week in some capacity.)</a:t>
            </a:r>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21</a:t>
            </a:fld>
            <a:endParaRPr lang="en-US"/>
          </a:p>
        </p:txBody>
      </p:sp>
    </p:spTree>
    <p:extLst>
      <p:ext uri="{BB962C8B-B14F-4D97-AF65-F5344CB8AC3E}">
        <p14:creationId xmlns:p14="http://schemas.microsoft.com/office/powerpoint/2010/main" val="17599835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subcommittee will be organized at next meeting.</a:t>
            </a:r>
          </a:p>
        </p:txBody>
      </p:sp>
      <p:sp>
        <p:nvSpPr>
          <p:cNvPr id="4" name="Slide Number Placeholder 3"/>
          <p:cNvSpPr>
            <a:spLocks noGrp="1"/>
          </p:cNvSpPr>
          <p:nvPr>
            <p:ph type="sldNum" sz="quarter" idx="5"/>
          </p:nvPr>
        </p:nvSpPr>
        <p:spPr/>
        <p:txBody>
          <a:bodyPr/>
          <a:lstStyle/>
          <a:p>
            <a:fld id="{3DFB6189-67C0-4BC5-8EC7-793DFBE84481}" type="slidenum">
              <a:rPr lang="en-US" smtClean="0"/>
              <a:t>22</a:t>
            </a:fld>
            <a:endParaRPr lang="en-US"/>
          </a:p>
        </p:txBody>
      </p:sp>
    </p:spTree>
    <p:extLst>
      <p:ext uri="{BB962C8B-B14F-4D97-AF65-F5344CB8AC3E}">
        <p14:creationId xmlns:p14="http://schemas.microsoft.com/office/powerpoint/2010/main" val="11176340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Each subcommittee shared out their discussion. </a:t>
            </a:r>
          </a:p>
          <a:p>
            <a:endParaRPr lang="en-US" dirty="0"/>
          </a:p>
          <a:p>
            <a:r>
              <a:rPr lang="en-US" dirty="0"/>
              <a:t>There are some overlaps of the different committees. The V-P</a:t>
            </a:r>
            <a:r>
              <a:rPr lang="en-US" baseline="0" dirty="0"/>
              <a:t>s, the President (and the advisors) will help with coordinating any overlapping and how each subcommittee can help each other…</a:t>
            </a:r>
          </a:p>
          <a:p>
            <a:endParaRPr lang="en-US" baseline="0" dirty="0"/>
          </a:p>
        </p:txBody>
      </p:sp>
      <p:sp>
        <p:nvSpPr>
          <p:cNvPr id="4" name="Slide Number Placeholder 3"/>
          <p:cNvSpPr>
            <a:spLocks noGrp="1"/>
          </p:cNvSpPr>
          <p:nvPr>
            <p:ph type="sldNum" sz="quarter" idx="5"/>
          </p:nvPr>
        </p:nvSpPr>
        <p:spPr/>
        <p:txBody>
          <a:bodyPr/>
          <a:lstStyle/>
          <a:p>
            <a:fld id="{3DFB6189-67C0-4BC5-8EC7-793DFBE84481}" type="slidenum">
              <a:rPr lang="en-US" smtClean="0"/>
              <a:t>23</a:t>
            </a:fld>
            <a:endParaRPr lang="en-US"/>
          </a:p>
        </p:txBody>
      </p:sp>
    </p:spTree>
    <p:extLst>
      <p:ext uri="{BB962C8B-B14F-4D97-AF65-F5344CB8AC3E}">
        <p14:creationId xmlns:p14="http://schemas.microsoft.com/office/powerpoint/2010/main" val="464837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JR:</a:t>
            </a:r>
            <a:r>
              <a:rPr lang="en-US" baseline="0" dirty="0"/>
              <a:t> The student board is not a “club.” It is a working subcommittee of the Management Committee who all work under the direction of the Board of Directors. </a:t>
            </a:r>
          </a:p>
          <a:p>
            <a:endParaRPr lang="en-US" baseline="0" dirty="0"/>
          </a:p>
          <a:p>
            <a:r>
              <a:rPr lang="en-US" baseline="0" dirty="0"/>
              <a:t>The Management Committee is made up of doctors, scientists, engineers, computer scientists, university professors, other educators, even CEOs of companies and other community members. The Board of Directors run the fair and make final decisions. YOU will be part of this organization, and will get to meet, network, and work together with these professionals in the field.</a:t>
            </a:r>
          </a:p>
          <a:p>
            <a:endParaRPr lang="en-US" baseline="0" dirty="0"/>
          </a:p>
          <a:p>
            <a:r>
              <a:rPr lang="en-US" baseline="0" dirty="0"/>
              <a:t>As the Student Board, you represent the most motivated students of the Greater San Diego Science &amp; Engineering Fair. You bring the students’ perspective to the Fair, and you help support and promote the Fair. Your role is important and integral to the success of the GSDSEF. And as student leaders you will share your enthusiasm for science, engineering, tech, and math to your peers.</a:t>
            </a:r>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3</a:t>
            </a:fld>
            <a:endParaRPr lang="en-US"/>
          </a:p>
        </p:txBody>
      </p:sp>
    </p:spTree>
    <p:extLst>
      <p:ext uri="{BB962C8B-B14F-4D97-AF65-F5344CB8AC3E}">
        <p14:creationId xmlns:p14="http://schemas.microsoft.com/office/powerpoint/2010/main" val="1129017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4</a:t>
            </a:fld>
            <a:endParaRPr lang="en-US"/>
          </a:p>
        </p:txBody>
      </p:sp>
    </p:spTree>
    <p:extLst>
      <p:ext uri="{BB962C8B-B14F-4D97-AF65-F5344CB8AC3E}">
        <p14:creationId xmlns:p14="http://schemas.microsoft.com/office/powerpoint/2010/main" val="4102504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need everyone to actively</a:t>
            </a:r>
            <a:r>
              <a:rPr lang="en-US" baseline="0" dirty="0"/>
              <a:t> participate in activities to help out.</a:t>
            </a:r>
          </a:p>
          <a:p>
            <a:endParaRPr lang="en-US" baseline="0" dirty="0"/>
          </a:p>
          <a:p>
            <a:r>
              <a:rPr lang="en-US" baseline="0" dirty="0"/>
              <a:t>Attendance is important! We know you may have reasons that may prevent you from attending a meeting – tests to study for, illness, other activities that are on the same day… However, to get that free SAB T-shirt at the science fair, you do need to show up to meetings. We need your help…</a:t>
            </a:r>
          </a:p>
          <a:p>
            <a:endParaRPr lang="en-US" baseline="0" dirty="0"/>
          </a:p>
          <a:p>
            <a:r>
              <a:rPr lang="en-US" baseline="0" dirty="0"/>
              <a:t>Sharing responsibilities helps everyone to accomplish a task. If each person takes a part, it is less overwhelming for the few – things are easier to do and more gets done. Share your skills with each other. Not one person can do it all. Even the Management Committee has about 30 professionals who do their part to make the GSDSEF run. Teamwork is necessary.. To be successful, the work can’t be done by 4 -5 individuals.</a:t>
            </a:r>
          </a:p>
          <a:p>
            <a:endParaRPr lang="en-US" baseline="0" dirty="0"/>
          </a:p>
          <a:p>
            <a:r>
              <a:rPr lang="en-US" baseline="0" dirty="0"/>
              <a:t>We would just like for you to do what you can and are able to do. 8</a:t>
            </a:r>
            <a:r>
              <a:rPr lang="en-US" baseline="30000" dirty="0"/>
              <a:t>th</a:t>
            </a:r>
            <a:r>
              <a:rPr lang="en-US" baseline="0" dirty="0"/>
              <a:t> and 9</a:t>
            </a:r>
            <a:r>
              <a:rPr lang="en-US" baseline="30000" dirty="0"/>
              <a:t>th</a:t>
            </a:r>
            <a:r>
              <a:rPr lang="en-US" baseline="0" dirty="0"/>
              <a:t> graders – this may be a year to learn how the Fair is run – to get your feet wet. You can jump into the deep end and do a lot  or you can wade into the shallow water. How much you participate will be up to you – your ideas and thoughts are welcome.</a:t>
            </a:r>
          </a:p>
        </p:txBody>
      </p:sp>
      <p:sp>
        <p:nvSpPr>
          <p:cNvPr id="4" name="Slide Number Placeholder 3"/>
          <p:cNvSpPr>
            <a:spLocks noGrp="1"/>
          </p:cNvSpPr>
          <p:nvPr>
            <p:ph type="sldNum" sz="quarter" idx="5"/>
          </p:nvPr>
        </p:nvSpPr>
        <p:spPr/>
        <p:txBody>
          <a:bodyPr/>
          <a:lstStyle/>
          <a:p>
            <a:fld id="{3DFB6189-67C0-4BC5-8EC7-793DFBE84481}" type="slidenum">
              <a:rPr lang="en-US" smtClean="0"/>
              <a:t>5</a:t>
            </a:fld>
            <a:endParaRPr lang="en-US"/>
          </a:p>
        </p:txBody>
      </p:sp>
    </p:spTree>
    <p:extLst>
      <p:ext uri="{BB962C8B-B14F-4D97-AF65-F5344CB8AC3E}">
        <p14:creationId xmlns:p14="http://schemas.microsoft.com/office/powerpoint/2010/main" val="2238271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isn’t really a restructuring, but</a:t>
            </a:r>
            <a:r>
              <a:rPr lang="en-US" baseline="0" dirty="0"/>
              <a:t> </a:t>
            </a:r>
            <a:r>
              <a:rPr lang="en-US" dirty="0"/>
              <a:t>more of</a:t>
            </a:r>
            <a:r>
              <a:rPr lang="en-US" baseline="0" dirty="0"/>
              <a:t> an</a:t>
            </a:r>
            <a:r>
              <a:rPr lang="en-US" dirty="0"/>
              <a:t> “organizing” of the Student Board so</a:t>
            </a:r>
            <a:r>
              <a:rPr lang="en-US" baseline="0" dirty="0"/>
              <a:t> that everyone’s leadership’s abilities and skills are put to use. You ALL are the best of the best, and we want to make sure everyone is a valued member of the board.</a:t>
            </a:r>
          </a:p>
          <a:p>
            <a:endParaRPr lang="en-US" baseline="0" dirty="0"/>
          </a:p>
          <a:p>
            <a:r>
              <a:rPr lang="en-US" baseline="0" dirty="0"/>
              <a:t>…Everyone from all over the county needs to feel included and that their contributions are welcome and appreciated. It would be wonderful to even extend the Student Board activities to include Imperial County since they also participate in the fair.</a:t>
            </a:r>
          </a:p>
          <a:p>
            <a:endParaRPr lang="en-US" baseline="0" dirty="0"/>
          </a:p>
          <a:p>
            <a:r>
              <a:rPr lang="en-US" baseline="0" dirty="0"/>
              <a:t>…To share the leadership and share the responsibilities – and make things accomplishable and less stressful, we are setting up subcommittees just we have on the Management Committee.</a:t>
            </a:r>
          </a:p>
          <a:p>
            <a:endParaRPr lang="en-US" baseline="0" dirty="0"/>
          </a:p>
          <a:p>
            <a:r>
              <a:rPr lang="en-US" baseline="0" dirty="0"/>
              <a:t>…As for the Officers duties -  Some years there has been a  chairperson, or co-chairs and vice-chair, and other years there is a president, vice-president, etc. For consistency, it would be best to come up with one set of officers and a set of duties. We’d like this to be consistent, as well as having delegated duties.</a:t>
            </a:r>
          </a:p>
          <a:p>
            <a:endParaRPr lang="en-US" baseline="0" dirty="0"/>
          </a:p>
          <a:p>
            <a:r>
              <a:rPr lang="en-US" baseline="0" dirty="0"/>
              <a:t>This is one reason why we haven’t had the elections yet.  For this election ONLY, the advisors will be handling this election. However, you, as the student board, will setting up an election process and candidate form for future years, and which will take place in April/May. We’ll talk more about his a little later…</a:t>
            </a:r>
          </a:p>
          <a:p>
            <a:endParaRPr lang="en-US" baseline="0" dirty="0"/>
          </a:p>
          <a:p>
            <a:r>
              <a:rPr lang="en-US" dirty="0"/>
              <a:t>IN ADDITION to other changes, we thought this</a:t>
            </a:r>
            <a:r>
              <a:rPr lang="en-US" baseline="0" dirty="0"/>
              <a:t> is the time to consider the name of Student Advisory Board. When I saw the name the first time, I asked who are they “advising?’ They aren’t really advisors to the Management Committee. The name doesn’t really address or adequately describe the function of this group, and so we thought this was a good time to come up with a new name. </a:t>
            </a:r>
          </a:p>
          <a:p>
            <a:endParaRPr lang="en-US" baseline="0" dirty="0"/>
          </a:p>
        </p:txBody>
      </p:sp>
      <p:sp>
        <p:nvSpPr>
          <p:cNvPr id="4" name="Slide Number Placeholder 3"/>
          <p:cNvSpPr>
            <a:spLocks noGrp="1"/>
          </p:cNvSpPr>
          <p:nvPr>
            <p:ph type="sldNum" sz="quarter" idx="5"/>
          </p:nvPr>
        </p:nvSpPr>
        <p:spPr/>
        <p:txBody>
          <a:bodyPr/>
          <a:lstStyle/>
          <a:p>
            <a:fld id="{3DFB6189-67C0-4BC5-8EC7-793DFBE84481}" type="slidenum">
              <a:rPr lang="en-US" smtClean="0"/>
              <a:t>6</a:t>
            </a:fld>
            <a:endParaRPr lang="en-US"/>
          </a:p>
        </p:txBody>
      </p:sp>
    </p:spTree>
    <p:extLst>
      <p:ext uri="{BB962C8B-B14F-4D97-AF65-F5344CB8AC3E}">
        <p14:creationId xmlns:p14="http://schemas.microsoft.com/office/powerpoint/2010/main" val="1242396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came up</a:t>
            </a:r>
            <a:r>
              <a:rPr lang="en-US" baseline="0" dirty="0"/>
              <a:t> with a few names (see list), but you may have some ideas that you would like to propose. At your tables I’ll give you a few minutes to discuss other suggestions to put on the list and then we will vote.</a:t>
            </a:r>
          </a:p>
          <a:p>
            <a:endParaRPr lang="en-US" baseline="0" dirty="0"/>
          </a:p>
          <a:p>
            <a:r>
              <a:rPr lang="en-US" baseline="0" dirty="0"/>
              <a:t>Additional suggestions:</a:t>
            </a:r>
          </a:p>
          <a:p>
            <a:pPr lvl="1"/>
            <a:r>
              <a:rPr lang="en-US" baseline="0" dirty="0"/>
              <a:t>Student Activities Leadership Team</a:t>
            </a:r>
          </a:p>
          <a:p>
            <a:pPr lvl="1"/>
            <a:r>
              <a:rPr lang="en-US" baseline="0" dirty="0"/>
              <a:t>Student Leadership Board</a:t>
            </a:r>
          </a:p>
          <a:p>
            <a:pPr lvl="1"/>
            <a:r>
              <a:rPr lang="en-US" baseline="0" dirty="0"/>
              <a:t>Science Fair Outreach Committee</a:t>
            </a:r>
          </a:p>
          <a:p>
            <a:pPr lvl="0"/>
            <a:endParaRPr lang="en-US" baseline="0" dirty="0"/>
          </a:p>
          <a:p>
            <a:pPr lvl="0"/>
            <a:r>
              <a:rPr lang="en-US" baseline="0" dirty="0"/>
              <a:t>Science Leadership Committee – 2</a:t>
            </a:r>
          </a:p>
          <a:p>
            <a:pPr lvl="0"/>
            <a:r>
              <a:rPr lang="en-US" baseline="0" dirty="0"/>
              <a:t>Student Activities Leadership Team (SALT) – 8</a:t>
            </a:r>
          </a:p>
          <a:p>
            <a:pPr lvl="0"/>
            <a:r>
              <a:rPr lang="en-US" baseline="0" dirty="0"/>
              <a:t>Student Leadership Board – 8</a:t>
            </a:r>
          </a:p>
          <a:p>
            <a:pPr lvl="0"/>
            <a:r>
              <a:rPr lang="en-US" baseline="0" dirty="0"/>
              <a:t>Science Fair Student Board – 2</a:t>
            </a:r>
          </a:p>
          <a:p>
            <a:pPr lvl="0"/>
            <a:r>
              <a:rPr lang="en-US" baseline="0" dirty="0"/>
              <a:t>Science Fair Outreach Committee – 3</a:t>
            </a:r>
          </a:p>
          <a:p>
            <a:pPr lvl="0"/>
            <a:endParaRPr lang="en-US" baseline="0" dirty="0"/>
          </a:p>
          <a:p>
            <a:pPr lvl="0"/>
            <a:r>
              <a:rPr lang="en-US" baseline="0" dirty="0"/>
              <a:t>Tied between Student Activities Leadership Team and Student Leadership Board</a:t>
            </a:r>
          </a:p>
          <a:p>
            <a:pPr lvl="0"/>
            <a:endParaRPr lang="en-US" baseline="0" dirty="0"/>
          </a:p>
          <a:p>
            <a:pPr lvl="0"/>
            <a:r>
              <a:rPr lang="en-US" baseline="0" dirty="0"/>
              <a:t>Vote on the final two: </a:t>
            </a:r>
          </a:p>
          <a:p>
            <a:pPr lvl="0"/>
            <a:r>
              <a:rPr lang="en-US" baseline="0" dirty="0"/>
              <a:t>SALT – 10</a:t>
            </a:r>
          </a:p>
          <a:p>
            <a:pPr lvl="0"/>
            <a:r>
              <a:rPr lang="en-US" baseline="0" dirty="0"/>
              <a:t>SLB – 13 </a:t>
            </a:r>
          </a:p>
          <a:p>
            <a:pPr lvl="0"/>
            <a:endParaRPr lang="en-US" baseline="0" dirty="0"/>
          </a:p>
          <a:p>
            <a:pPr lvl="0"/>
            <a:r>
              <a:rPr lang="en-US" baseline="0" dirty="0"/>
              <a:t>New name is the Student Leadership Board!</a:t>
            </a:r>
          </a:p>
          <a:p>
            <a:pPr lvl="1"/>
            <a:endParaRPr lang="en-US" baseline="0" dirty="0"/>
          </a:p>
          <a:p>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7</a:t>
            </a:fld>
            <a:endParaRPr lang="en-US"/>
          </a:p>
        </p:txBody>
      </p:sp>
    </p:spTree>
    <p:extLst>
      <p:ext uri="{BB962C8B-B14F-4D97-AF65-F5344CB8AC3E}">
        <p14:creationId xmlns:p14="http://schemas.microsoft.com/office/powerpoint/2010/main" val="35753427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t>
            </a:r>
            <a:r>
              <a:rPr lang="en-US" baseline="0" dirty="0"/>
              <a:t> over list… </a:t>
            </a:r>
          </a:p>
          <a:p>
            <a:endParaRPr lang="en-US" baseline="0" dirty="0"/>
          </a:p>
          <a:p>
            <a:r>
              <a:rPr lang="en-US" baseline="0" dirty="0"/>
              <a:t>Treasurer is a new position, who will be in charge of the SLB budget. We created this because I was told at a Management Committee meeting that $20 was all that was spent on prizes for the Scavenger Hunt on Family Science Day. I had bought about $60 in candy of my own money, and then students had spent their own money on items for Family Day that wasn’t budgeted. So now we are going to give the SLB a budgeted amount.</a:t>
            </a:r>
          </a:p>
        </p:txBody>
      </p:sp>
      <p:sp>
        <p:nvSpPr>
          <p:cNvPr id="4" name="Slide Number Placeholder 3"/>
          <p:cNvSpPr>
            <a:spLocks noGrp="1"/>
          </p:cNvSpPr>
          <p:nvPr>
            <p:ph type="sldNum" sz="quarter" idx="5"/>
          </p:nvPr>
        </p:nvSpPr>
        <p:spPr/>
        <p:txBody>
          <a:bodyPr/>
          <a:lstStyle/>
          <a:p>
            <a:fld id="{3DFB6189-67C0-4BC5-8EC7-793DFBE84481}" type="slidenum">
              <a:rPr lang="en-US" smtClean="0"/>
              <a:t>8</a:t>
            </a:fld>
            <a:endParaRPr lang="en-US"/>
          </a:p>
        </p:txBody>
      </p:sp>
    </p:spTree>
    <p:extLst>
      <p:ext uri="{BB962C8B-B14F-4D97-AF65-F5344CB8AC3E}">
        <p14:creationId xmlns:p14="http://schemas.microsoft.com/office/powerpoint/2010/main" val="33920437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requirements</a:t>
            </a:r>
            <a:r>
              <a:rPr lang="en-US" baseline="0" dirty="0"/>
              <a:t> came from the original information given to me by the previous co-chairs. Any revisions to the requirements can be determined later by the elections process subcommittee and decided upon by the SLB.  </a:t>
            </a:r>
          </a:p>
          <a:p>
            <a:r>
              <a:rPr lang="en-US" baseline="0" dirty="0"/>
              <a:t>See list …</a:t>
            </a:r>
          </a:p>
          <a:p>
            <a:endParaRPr lang="en-US" dirty="0"/>
          </a:p>
        </p:txBody>
      </p:sp>
      <p:sp>
        <p:nvSpPr>
          <p:cNvPr id="4" name="Slide Number Placeholder 3"/>
          <p:cNvSpPr>
            <a:spLocks noGrp="1"/>
          </p:cNvSpPr>
          <p:nvPr>
            <p:ph type="sldNum" sz="quarter" idx="5"/>
          </p:nvPr>
        </p:nvSpPr>
        <p:spPr/>
        <p:txBody>
          <a:bodyPr/>
          <a:lstStyle/>
          <a:p>
            <a:fld id="{3DFB6189-67C0-4BC5-8EC7-793DFBE84481}" type="slidenum">
              <a:rPr lang="en-US" smtClean="0"/>
              <a:t>9</a:t>
            </a:fld>
            <a:endParaRPr lang="en-US"/>
          </a:p>
        </p:txBody>
      </p:sp>
    </p:spTree>
    <p:extLst>
      <p:ext uri="{BB962C8B-B14F-4D97-AF65-F5344CB8AC3E}">
        <p14:creationId xmlns:p14="http://schemas.microsoft.com/office/powerpoint/2010/main" val="11633850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9/17/2018</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7121A-7044-49DF-88CA-CD279541B826}"/>
              </a:ext>
            </a:extLst>
          </p:cNvPr>
          <p:cNvSpPr>
            <a:spLocks noGrp="1"/>
          </p:cNvSpPr>
          <p:nvPr>
            <p:ph type="ctrTitle"/>
          </p:nvPr>
        </p:nvSpPr>
        <p:spPr/>
        <p:txBody>
          <a:bodyPr/>
          <a:lstStyle/>
          <a:p>
            <a:r>
              <a:rPr lang="en-US" dirty="0"/>
              <a:t>Welcome to the GSDSEF Student BOARD</a:t>
            </a:r>
          </a:p>
        </p:txBody>
      </p:sp>
      <p:sp>
        <p:nvSpPr>
          <p:cNvPr id="3" name="Subtitle 2">
            <a:extLst>
              <a:ext uri="{FF2B5EF4-FFF2-40B4-BE49-F238E27FC236}">
                <a16:creationId xmlns:a16="http://schemas.microsoft.com/office/drawing/2014/main" id="{F7B74B6D-787E-4B76-A5D8-0E09D3AC7E13}"/>
              </a:ext>
            </a:extLst>
          </p:cNvPr>
          <p:cNvSpPr>
            <a:spLocks noGrp="1"/>
          </p:cNvSpPr>
          <p:nvPr>
            <p:ph type="subTitle" idx="1"/>
          </p:nvPr>
        </p:nvSpPr>
        <p:spPr>
          <a:xfrm>
            <a:off x="3962399" y="4408882"/>
            <a:ext cx="7197726" cy="1405467"/>
          </a:xfrm>
        </p:spPr>
        <p:txBody>
          <a:bodyPr/>
          <a:lstStyle/>
          <a:p>
            <a:r>
              <a:rPr lang="en-US" dirty="0"/>
              <a:t>2018-2019</a:t>
            </a:r>
          </a:p>
        </p:txBody>
      </p:sp>
    </p:spTree>
    <p:extLst>
      <p:ext uri="{BB962C8B-B14F-4D97-AF65-F5344CB8AC3E}">
        <p14:creationId xmlns:p14="http://schemas.microsoft.com/office/powerpoint/2010/main" val="3203744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D667B-628E-425A-8B33-8322B6EE9834}"/>
              </a:ext>
            </a:extLst>
          </p:cNvPr>
          <p:cNvSpPr>
            <a:spLocks noGrp="1"/>
          </p:cNvSpPr>
          <p:nvPr>
            <p:ph type="title"/>
          </p:nvPr>
        </p:nvSpPr>
        <p:spPr/>
        <p:txBody>
          <a:bodyPr/>
          <a:lstStyle/>
          <a:p>
            <a:r>
              <a:rPr lang="en-US" u="sng" dirty="0"/>
              <a:t>PRESIDENT</a:t>
            </a:r>
          </a:p>
        </p:txBody>
      </p:sp>
      <p:sp>
        <p:nvSpPr>
          <p:cNvPr id="3" name="Content Placeholder 2">
            <a:extLst>
              <a:ext uri="{FF2B5EF4-FFF2-40B4-BE49-F238E27FC236}">
                <a16:creationId xmlns:a16="http://schemas.microsoft.com/office/drawing/2014/main" id="{36C6D9F3-F626-4E70-8DC6-5A9C35F202AC}"/>
              </a:ext>
            </a:extLst>
          </p:cNvPr>
          <p:cNvSpPr>
            <a:spLocks noGrp="1"/>
          </p:cNvSpPr>
          <p:nvPr>
            <p:ph idx="1"/>
          </p:nvPr>
        </p:nvSpPr>
        <p:spPr>
          <a:xfrm>
            <a:off x="685801" y="2142067"/>
            <a:ext cx="10634240" cy="4559675"/>
          </a:xfrm>
        </p:spPr>
        <p:txBody>
          <a:bodyPr>
            <a:normAutofit fontScale="92500" lnSpcReduction="20000"/>
          </a:bodyPr>
          <a:lstStyle/>
          <a:p>
            <a:r>
              <a:rPr lang="en-US" sz="2600" dirty="0"/>
              <a:t>responsible for managing the student leadership committee activities</a:t>
            </a:r>
          </a:p>
          <a:p>
            <a:r>
              <a:rPr lang="en-US" sz="2600" dirty="0"/>
              <a:t>direct and oversee all meetings, set agendas</a:t>
            </a:r>
          </a:p>
          <a:p>
            <a:r>
              <a:rPr lang="en-US" sz="2600" dirty="0"/>
              <a:t>maintain email with secretary</a:t>
            </a:r>
          </a:p>
          <a:p>
            <a:r>
              <a:rPr lang="en-US" sz="2600" dirty="0"/>
              <a:t>ensure all activities are being completed in a timely manner and members are actively involved and included</a:t>
            </a:r>
          </a:p>
          <a:p>
            <a:r>
              <a:rPr lang="en-US" sz="2600" dirty="0"/>
              <a:t>maintain ongoing and timely communication with Advisors and Science Fair Director, other officers and student board members</a:t>
            </a:r>
          </a:p>
          <a:p>
            <a:r>
              <a:rPr lang="en-US" sz="2600" dirty="0"/>
              <a:t>participate on the Management Committee, report on SAB/SLC activities to the Management Committee</a:t>
            </a:r>
          </a:p>
          <a:p>
            <a:r>
              <a:rPr lang="en-US" sz="2600" dirty="0"/>
              <a:t>present or introduce presenters at workshops, as needed</a:t>
            </a:r>
          </a:p>
          <a:p>
            <a:r>
              <a:rPr lang="en-US" sz="2600" dirty="0"/>
              <a:t>participate at Awards Ceremony </a:t>
            </a:r>
          </a:p>
          <a:p>
            <a:endParaRPr lang="en-US" dirty="0"/>
          </a:p>
        </p:txBody>
      </p:sp>
    </p:spTree>
    <p:extLst>
      <p:ext uri="{BB962C8B-B14F-4D97-AF65-F5344CB8AC3E}">
        <p14:creationId xmlns:p14="http://schemas.microsoft.com/office/powerpoint/2010/main" val="361434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C02134-26E1-4C6A-ABD0-30AA2741596E}"/>
              </a:ext>
            </a:extLst>
          </p:cNvPr>
          <p:cNvSpPr>
            <a:spLocks noGrp="1"/>
          </p:cNvSpPr>
          <p:nvPr>
            <p:ph type="title"/>
          </p:nvPr>
        </p:nvSpPr>
        <p:spPr/>
        <p:txBody>
          <a:bodyPr/>
          <a:lstStyle/>
          <a:p>
            <a:r>
              <a:rPr lang="en-US" u="sng" dirty="0"/>
              <a:t>Vice-president of Student Activities</a:t>
            </a:r>
          </a:p>
        </p:txBody>
      </p:sp>
      <p:sp>
        <p:nvSpPr>
          <p:cNvPr id="3" name="Content Placeholder 2">
            <a:extLst>
              <a:ext uri="{FF2B5EF4-FFF2-40B4-BE49-F238E27FC236}">
                <a16:creationId xmlns:a16="http://schemas.microsoft.com/office/drawing/2014/main" id="{8D6A94E4-69B2-470A-9953-DE672836AB9B}"/>
              </a:ext>
            </a:extLst>
          </p:cNvPr>
          <p:cNvSpPr>
            <a:spLocks noGrp="1"/>
          </p:cNvSpPr>
          <p:nvPr>
            <p:ph idx="1"/>
          </p:nvPr>
        </p:nvSpPr>
        <p:spPr>
          <a:xfrm>
            <a:off x="685801" y="2142067"/>
            <a:ext cx="10131425" cy="4571249"/>
          </a:xfrm>
        </p:spPr>
        <p:txBody>
          <a:bodyPr>
            <a:normAutofit lnSpcReduction="10000"/>
          </a:bodyPr>
          <a:lstStyle/>
          <a:p>
            <a:r>
              <a:rPr lang="en-US" sz="2200" dirty="0"/>
              <a:t>communicate with and assist the President in running meetings </a:t>
            </a:r>
          </a:p>
          <a:p>
            <a:r>
              <a:rPr lang="en-US" sz="2200" dirty="0"/>
              <a:t>run meetings if the President is unavailable</a:t>
            </a:r>
          </a:p>
          <a:p>
            <a:r>
              <a:rPr lang="en-US" sz="2200" dirty="0"/>
              <a:t>oversee and coordinate with the Family Science Day chairperson and committee</a:t>
            </a:r>
          </a:p>
          <a:p>
            <a:r>
              <a:rPr lang="en-US" sz="2200" dirty="0"/>
              <a:t>attend Family Science Day </a:t>
            </a:r>
          </a:p>
          <a:p>
            <a:r>
              <a:rPr lang="en-US" sz="2200" dirty="0"/>
              <a:t>oversee and coordinate with the Science Fair Week Support Team (Fair Week volunteers)</a:t>
            </a:r>
          </a:p>
          <a:p>
            <a:r>
              <a:rPr lang="en-US" sz="2200" dirty="0"/>
              <a:t>maintain ongoing and timely communication with Management Advisors and Science Fair Director, other officers and members</a:t>
            </a:r>
          </a:p>
          <a:p>
            <a:r>
              <a:rPr lang="en-US" sz="2200" dirty="0"/>
              <a:t>participate on the Management Committee and provide updates of Family Day and Fair Week Volunteers</a:t>
            </a:r>
          </a:p>
          <a:p>
            <a:r>
              <a:rPr lang="en-US" sz="2200" dirty="0"/>
              <a:t>participate at Awards Ceremony</a:t>
            </a:r>
          </a:p>
          <a:p>
            <a:endParaRPr lang="en-US" dirty="0"/>
          </a:p>
        </p:txBody>
      </p:sp>
    </p:spTree>
    <p:extLst>
      <p:ext uri="{BB962C8B-B14F-4D97-AF65-F5344CB8AC3E}">
        <p14:creationId xmlns:p14="http://schemas.microsoft.com/office/powerpoint/2010/main" val="3564285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8C05E8-1837-47C8-9CDC-12C091E58D81}"/>
              </a:ext>
            </a:extLst>
          </p:cNvPr>
          <p:cNvSpPr>
            <a:spLocks noGrp="1"/>
          </p:cNvSpPr>
          <p:nvPr>
            <p:ph type="title"/>
          </p:nvPr>
        </p:nvSpPr>
        <p:spPr/>
        <p:txBody>
          <a:bodyPr/>
          <a:lstStyle/>
          <a:p>
            <a:r>
              <a:rPr lang="en-US" u="sng" dirty="0"/>
              <a:t>Vice-president of Outreach</a:t>
            </a:r>
          </a:p>
        </p:txBody>
      </p:sp>
      <p:sp>
        <p:nvSpPr>
          <p:cNvPr id="3" name="Content Placeholder 2">
            <a:extLst>
              <a:ext uri="{FF2B5EF4-FFF2-40B4-BE49-F238E27FC236}">
                <a16:creationId xmlns:a16="http://schemas.microsoft.com/office/drawing/2014/main" id="{6B8B3505-DD88-4906-8E76-C7EB189279AD}"/>
              </a:ext>
            </a:extLst>
          </p:cNvPr>
          <p:cNvSpPr>
            <a:spLocks noGrp="1"/>
          </p:cNvSpPr>
          <p:nvPr>
            <p:ph idx="1"/>
          </p:nvPr>
        </p:nvSpPr>
        <p:spPr>
          <a:xfrm>
            <a:off x="685801" y="2142067"/>
            <a:ext cx="10131425" cy="4594399"/>
          </a:xfrm>
        </p:spPr>
        <p:txBody>
          <a:bodyPr>
            <a:normAutofit lnSpcReduction="10000"/>
          </a:bodyPr>
          <a:lstStyle/>
          <a:p>
            <a:r>
              <a:rPr lang="en-US" sz="2000" dirty="0"/>
              <a:t> </a:t>
            </a:r>
            <a:r>
              <a:rPr lang="en-US" sz="2200" dirty="0"/>
              <a:t>communicate with and assist the President in running meetings</a:t>
            </a:r>
          </a:p>
          <a:p>
            <a:r>
              <a:rPr lang="en-US" sz="2200" dirty="0"/>
              <a:t> run meetings if the President is unavailable</a:t>
            </a:r>
          </a:p>
          <a:p>
            <a:r>
              <a:rPr lang="en-US" sz="2200" dirty="0"/>
              <a:t> oversee and coordinate with student workshop presenters, peer mentors and assist </a:t>
            </a:r>
            <a:r>
              <a:rPr lang="en-US" sz="2200" dirty="0" err="1"/>
              <a:t>ayany</a:t>
            </a:r>
            <a:r>
              <a:rPr lang="en-US" sz="2200" dirty="0"/>
              <a:t> other student outreach activity</a:t>
            </a:r>
          </a:p>
          <a:p>
            <a:r>
              <a:rPr lang="en-US" sz="2200" dirty="0"/>
              <a:t> attend student workshops, help present at workshops or introduce presenters</a:t>
            </a:r>
          </a:p>
          <a:p>
            <a:r>
              <a:rPr lang="en-US" sz="2200" dirty="0"/>
              <a:t> participate as student liaison to Management Committee – Outreach Committee</a:t>
            </a:r>
          </a:p>
          <a:p>
            <a:r>
              <a:rPr lang="en-US" sz="2200" dirty="0"/>
              <a:t> maintain ongoing and timely communication with Management Committee Student Board Advisors, other officers and members, and Management Committee Outreach Chairs</a:t>
            </a:r>
          </a:p>
          <a:p>
            <a:r>
              <a:rPr lang="en-US" sz="2200" dirty="0"/>
              <a:t> share updates of student outreach activities to Management Committee</a:t>
            </a:r>
          </a:p>
          <a:p>
            <a:r>
              <a:rPr lang="en-US" sz="2200" dirty="0"/>
              <a:t> participate at Awards Ceremony</a:t>
            </a:r>
          </a:p>
          <a:p>
            <a:endParaRPr lang="en-US" dirty="0"/>
          </a:p>
        </p:txBody>
      </p:sp>
    </p:spTree>
    <p:extLst>
      <p:ext uri="{BB962C8B-B14F-4D97-AF65-F5344CB8AC3E}">
        <p14:creationId xmlns:p14="http://schemas.microsoft.com/office/powerpoint/2010/main" val="35294625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DEF16-25EF-4932-857F-CA03A0DE01E9}"/>
              </a:ext>
            </a:extLst>
          </p:cNvPr>
          <p:cNvSpPr>
            <a:spLocks noGrp="1"/>
          </p:cNvSpPr>
          <p:nvPr>
            <p:ph type="title"/>
          </p:nvPr>
        </p:nvSpPr>
        <p:spPr/>
        <p:txBody>
          <a:bodyPr/>
          <a:lstStyle/>
          <a:p>
            <a:r>
              <a:rPr lang="en-US" u="sng" dirty="0" err="1"/>
              <a:t>SECretary</a:t>
            </a:r>
            <a:endParaRPr lang="en-US" u="sng" dirty="0"/>
          </a:p>
        </p:txBody>
      </p:sp>
      <p:sp>
        <p:nvSpPr>
          <p:cNvPr id="3" name="Content Placeholder 2">
            <a:extLst>
              <a:ext uri="{FF2B5EF4-FFF2-40B4-BE49-F238E27FC236}">
                <a16:creationId xmlns:a16="http://schemas.microsoft.com/office/drawing/2014/main" id="{C6BBD37B-5F3C-4048-8F13-86CDD574A4DD}"/>
              </a:ext>
            </a:extLst>
          </p:cNvPr>
          <p:cNvSpPr>
            <a:spLocks noGrp="1"/>
          </p:cNvSpPr>
          <p:nvPr>
            <p:ph idx="1"/>
          </p:nvPr>
        </p:nvSpPr>
        <p:spPr>
          <a:xfrm>
            <a:off x="685801" y="2142067"/>
            <a:ext cx="10131425" cy="4513376"/>
          </a:xfrm>
        </p:spPr>
        <p:txBody>
          <a:bodyPr>
            <a:normAutofit/>
          </a:bodyPr>
          <a:lstStyle/>
          <a:p>
            <a:r>
              <a:rPr lang="en-US" sz="2200" dirty="0"/>
              <a:t>write and post meeting minutes, send out meeting reminders</a:t>
            </a:r>
          </a:p>
          <a:p>
            <a:r>
              <a:rPr lang="en-US" sz="2200" dirty="0"/>
              <a:t>maintain email with president</a:t>
            </a:r>
          </a:p>
          <a:p>
            <a:r>
              <a:rPr lang="en-US" sz="2200" dirty="0"/>
              <a:t>if unable to attend a meeting, confirm a substitute to take minutes </a:t>
            </a:r>
          </a:p>
          <a:p>
            <a:r>
              <a:rPr lang="en-US" sz="2200" dirty="0"/>
              <a:t>ensure approved Facebook and Instagram postings are updated </a:t>
            </a:r>
          </a:p>
          <a:p>
            <a:r>
              <a:rPr lang="en-US" sz="2200" dirty="0"/>
              <a:t>oversee and coordinate with the Communication and Media committee for items for social media</a:t>
            </a:r>
          </a:p>
          <a:p>
            <a:r>
              <a:rPr lang="en-US" sz="2200" dirty="0"/>
              <a:t>maintain ongoing and timely communication with the Management Committee SAB Advisors, officers, and members</a:t>
            </a:r>
          </a:p>
          <a:p>
            <a:r>
              <a:rPr lang="en-US" sz="2200" dirty="0"/>
              <a:t>participate on the Management Committee </a:t>
            </a:r>
          </a:p>
          <a:p>
            <a:r>
              <a:rPr lang="en-US" sz="2200" dirty="0"/>
              <a:t>participate at Awards Ceremony</a:t>
            </a:r>
          </a:p>
          <a:p>
            <a:endParaRPr lang="en-US" dirty="0"/>
          </a:p>
        </p:txBody>
      </p:sp>
    </p:spTree>
    <p:extLst>
      <p:ext uri="{BB962C8B-B14F-4D97-AF65-F5344CB8AC3E}">
        <p14:creationId xmlns:p14="http://schemas.microsoft.com/office/powerpoint/2010/main" val="3094012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E4B375-2BBE-4122-B9F0-EF04670A99ED}"/>
              </a:ext>
            </a:extLst>
          </p:cNvPr>
          <p:cNvSpPr>
            <a:spLocks noGrp="1"/>
          </p:cNvSpPr>
          <p:nvPr>
            <p:ph type="title"/>
          </p:nvPr>
        </p:nvSpPr>
        <p:spPr/>
        <p:txBody>
          <a:bodyPr/>
          <a:lstStyle/>
          <a:p>
            <a:r>
              <a:rPr lang="en-US" u="sng" dirty="0" err="1"/>
              <a:t>TREAsurer</a:t>
            </a:r>
            <a:endParaRPr lang="en-US" u="sng" dirty="0"/>
          </a:p>
        </p:txBody>
      </p:sp>
      <p:sp>
        <p:nvSpPr>
          <p:cNvPr id="3" name="Content Placeholder 2">
            <a:extLst>
              <a:ext uri="{FF2B5EF4-FFF2-40B4-BE49-F238E27FC236}">
                <a16:creationId xmlns:a16="http://schemas.microsoft.com/office/drawing/2014/main" id="{AFC623BF-7062-479E-A903-50FE66D4B449}"/>
              </a:ext>
            </a:extLst>
          </p:cNvPr>
          <p:cNvSpPr>
            <a:spLocks noGrp="1"/>
          </p:cNvSpPr>
          <p:nvPr>
            <p:ph idx="1"/>
          </p:nvPr>
        </p:nvSpPr>
        <p:spPr>
          <a:xfrm>
            <a:off x="685801" y="2142067"/>
            <a:ext cx="10131425" cy="4478652"/>
          </a:xfrm>
        </p:spPr>
        <p:txBody>
          <a:bodyPr/>
          <a:lstStyle/>
          <a:p>
            <a:r>
              <a:rPr lang="en-US" sz="2200" dirty="0"/>
              <a:t>set budget based on Family Day needs, student board needs</a:t>
            </a:r>
          </a:p>
          <a:p>
            <a:r>
              <a:rPr lang="en-US" sz="2200" dirty="0"/>
              <a:t>maintain receipts and requisition requests in an organized manner</a:t>
            </a:r>
          </a:p>
          <a:p>
            <a:r>
              <a:rPr lang="en-US" sz="2200" dirty="0"/>
              <a:t>ensure expenses do not exceed the budgeted amounts</a:t>
            </a:r>
          </a:p>
          <a:p>
            <a:r>
              <a:rPr lang="en-US" sz="2200" dirty="0"/>
              <a:t>submit requisitions to the Management Committee – Treasurer and Science Fair Director for reimbursement</a:t>
            </a:r>
          </a:p>
          <a:p>
            <a:r>
              <a:rPr lang="en-US" sz="2200" dirty="0"/>
              <a:t>Assist at GSDSEF store during Science Fair Week</a:t>
            </a:r>
          </a:p>
          <a:p>
            <a:r>
              <a:rPr lang="en-US" sz="2200" dirty="0"/>
              <a:t>attend student board meetings and Management Committee meetings</a:t>
            </a:r>
          </a:p>
          <a:p>
            <a:r>
              <a:rPr lang="en-US" sz="2200" dirty="0"/>
              <a:t>participate at Awards Ceremony</a:t>
            </a:r>
          </a:p>
          <a:p>
            <a:endParaRPr lang="en-US" dirty="0"/>
          </a:p>
        </p:txBody>
      </p:sp>
    </p:spTree>
    <p:extLst>
      <p:ext uri="{BB962C8B-B14F-4D97-AF65-F5344CB8AC3E}">
        <p14:creationId xmlns:p14="http://schemas.microsoft.com/office/powerpoint/2010/main" val="652645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24C4D-1328-43C8-9B48-E4926C6DB904}"/>
              </a:ext>
            </a:extLst>
          </p:cNvPr>
          <p:cNvSpPr>
            <a:spLocks noGrp="1"/>
          </p:cNvSpPr>
          <p:nvPr>
            <p:ph type="title"/>
          </p:nvPr>
        </p:nvSpPr>
        <p:spPr>
          <a:xfrm>
            <a:off x="685801" y="131925"/>
            <a:ext cx="10131425" cy="1456267"/>
          </a:xfrm>
        </p:spPr>
        <p:txBody>
          <a:bodyPr/>
          <a:lstStyle/>
          <a:p>
            <a:r>
              <a:rPr lang="en-US" u="sng" dirty="0"/>
              <a:t>Election for 2018-2019 </a:t>
            </a:r>
          </a:p>
        </p:txBody>
      </p:sp>
      <p:sp>
        <p:nvSpPr>
          <p:cNvPr id="3" name="Content Placeholder 2">
            <a:extLst>
              <a:ext uri="{FF2B5EF4-FFF2-40B4-BE49-F238E27FC236}">
                <a16:creationId xmlns:a16="http://schemas.microsoft.com/office/drawing/2014/main" id="{7FF941C6-3065-43E6-B149-764422C84701}"/>
              </a:ext>
            </a:extLst>
          </p:cNvPr>
          <p:cNvSpPr>
            <a:spLocks noGrp="1"/>
          </p:cNvSpPr>
          <p:nvPr>
            <p:ph idx="1"/>
          </p:nvPr>
        </p:nvSpPr>
        <p:spPr>
          <a:xfrm>
            <a:off x="194480" y="1460310"/>
            <a:ext cx="11692720" cy="5213445"/>
          </a:xfrm>
        </p:spPr>
        <p:txBody>
          <a:bodyPr>
            <a:normAutofit fontScale="77500" lnSpcReduction="20000"/>
          </a:bodyPr>
          <a:lstStyle/>
          <a:p>
            <a:r>
              <a:rPr lang="en-US" sz="2400" dirty="0"/>
              <a:t>Submit a short essay via Google Form</a:t>
            </a:r>
          </a:p>
          <a:p>
            <a:pPr marL="0" indent="0">
              <a:buNone/>
            </a:pPr>
            <a:endParaRPr lang="en-US" sz="2400" dirty="0"/>
          </a:p>
          <a:p>
            <a:r>
              <a:rPr lang="en-US" sz="2400" dirty="0"/>
              <a:t>Per students’ request during meeting --STATEMENTS WILL BE “ANONYMOUS.” Students will be identified as President Candidate #1, President Candidate #2, </a:t>
            </a:r>
            <a:r>
              <a:rPr lang="en-US" sz="2400" dirty="0" err="1"/>
              <a:t>etc</a:t>
            </a:r>
            <a:r>
              <a:rPr lang="en-US" sz="2400" dirty="0"/>
              <a:t>…</a:t>
            </a:r>
          </a:p>
          <a:p>
            <a:pPr marL="0" indent="0">
              <a:buNone/>
            </a:pPr>
            <a:endParaRPr lang="en-US" sz="2400" dirty="0"/>
          </a:p>
          <a:p>
            <a:r>
              <a:rPr lang="en-US" sz="2400" dirty="0"/>
              <a:t>Due date of candidate statements: Monday, September 24, 2018</a:t>
            </a:r>
          </a:p>
          <a:p>
            <a:pPr marL="0" indent="0">
              <a:buNone/>
            </a:pPr>
            <a:endParaRPr lang="en-US" sz="2400" dirty="0"/>
          </a:p>
          <a:p>
            <a:r>
              <a:rPr lang="en-US" sz="2400" dirty="0"/>
              <a:t>Clarification - Only SLB members are allowed to vote (no parents).  Candidate statements will be sent out in pdf via emails with a voting Google Form </a:t>
            </a:r>
            <a:r>
              <a:rPr lang="en-US" sz="2400" dirty="0" err="1"/>
              <a:t>url</a:t>
            </a:r>
            <a:r>
              <a:rPr lang="en-US" sz="2400" dirty="0"/>
              <a:t>. Votes must be made by deadline given in email.  Results will be emailed out as soon as possible.</a:t>
            </a:r>
          </a:p>
          <a:p>
            <a:endParaRPr lang="en-US" sz="2400" dirty="0"/>
          </a:p>
          <a:p>
            <a:r>
              <a:rPr lang="en-US" sz="2400" dirty="0"/>
              <a:t>Clarification – Students may submit a candidate form for  no more than two positions. If a person has been elected for two positions, the SLB Advisors/MC will make the final determination for the offices.</a:t>
            </a:r>
          </a:p>
          <a:p>
            <a:pPr marL="0" indent="0">
              <a:buNone/>
            </a:pPr>
            <a:endParaRPr lang="en-US" sz="2400" dirty="0"/>
          </a:p>
          <a:p>
            <a:r>
              <a:rPr lang="en-US" sz="2400" dirty="0"/>
              <a:t>Clarification – For President, Vice-Presidents, and Secretary – must have prior active experience with SLB, Treasurer is exempt since it is a brand new position.</a:t>
            </a:r>
          </a:p>
        </p:txBody>
      </p:sp>
    </p:spTree>
    <p:extLst>
      <p:ext uri="{BB962C8B-B14F-4D97-AF65-F5344CB8AC3E}">
        <p14:creationId xmlns:p14="http://schemas.microsoft.com/office/powerpoint/2010/main" val="2543350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A54C2-73B9-471C-B2C2-3A8D5CB46F9C}"/>
              </a:ext>
            </a:extLst>
          </p:cNvPr>
          <p:cNvSpPr>
            <a:spLocks noGrp="1"/>
          </p:cNvSpPr>
          <p:nvPr>
            <p:ph type="title"/>
          </p:nvPr>
        </p:nvSpPr>
        <p:spPr/>
        <p:txBody>
          <a:bodyPr/>
          <a:lstStyle/>
          <a:p>
            <a:r>
              <a:rPr lang="en-US" b="1" u="sng" dirty="0"/>
              <a:t>SUBCOMMITTEES</a:t>
            </a:r>
            <a:r>
              <a:rPr lang="en-US" dirty="0"/>
              <a:t> </a:t>
            </a:r>
          </a:p>
        </p:txBody>
      </p:sp>
      <p:sp>
        <p:nvSpPr>
          <p:cNvPr id="3" name="Content Placeholder 2">
            <a:extLst>
              <a:ext uri="{FF2B5EF4-FFF2-40B4-BE49-F238E27FC236}">
                <a16:creationId xmlns:a16="http://schemas.microsoft.com/office/drawing/2014/main" id="{9EBA1CDB-EE50-4354-92F8-0E7877217F63}"/>
              </a:ext>
            </a:extLst>
          </p:cNvPr>
          <p:cNvSpPr>
            <a:spLocks noGrp="1"/>
          </p:cNvSpPr>
          <p:nvPr>
            <p:ph idx="1"/>
          </p:nvPr>
        </p:nvSpPr>
        <p:spPr>
          <a:xfrm>
            <a:off x="685801" y="2142067"/>
            <a:ext cx="10131425" cy="4478652"/>
          </a:xfrm>
        </p:spPr>
        <p:txBody>
          <a:bodyPr>
            <a:normAutofit/>
          </a:bodyPr>
          <a:lstStyle/>
          <a:p>
            <a:r>
              <a:rPr lang="en-US" sz="2400" dirty="0"/>
              <a:t>Outreach – Workshops and Peer Mentors</a:t>
            </a:r>
          </a:p>
          <a:p>
            <a:r>
              <a:rPr lang="en-US" sz="2400" dirty="0"/>
              <a:t>Family Science Day</a:t>
            </a:r>
          </a:p>
          <a:p>
            <a:r>
              <a:rPr lang="en-US" sz="2400" dirty="0"/>
              <a:t>T-Shirt Contest</a:t>
            </a:r>
          </a:p>
          <a:p>
            <a:r>
              <a:rPr lang="en-US" sz="2400" dirty="0"/>
              <a:t>Media and Communication</a:t>
            </a:r>
          </a:p>
          <a:p>
            <a:endParaRPr lang="en-US" sz="2400" dirty="0"/>
          </a:p>
          <a:p>
            <a:r>
              <a:rPr lang="en-US" sz="2400" dirty="0"/>
              <a:t>Science Fair Week Volunteers (Ad hoc - Set Up, Clean Up, Size and Safety, Project Set Up Verification, Store/Sales, other )</a:t>
            </a:r>
          </a:p>
          <a:p>
            <a:r>
              <a:rPr lang="en-US" sz="2400" dirty="0"/>
              <a:t>Election (For this year only)</a:t>
            </a:r>
          </a:p>
          <a:p>
            <a:r>
              <a:rPr lang="en-US" sz="2400" dirty="0"/>
              <a:t>Other…</a:t>
            </a:r>
          </a:p>
        </p:txBody>
      </p:sp>
    </p:spTree>
    <p:extLst>
      <p:ext uri="{BB962C8B-B14F-4D97-AF65-F5344CB8AC3E}">
        <p14:creationId xmlns:p14="http://schemas.microsoft.com/office/powerpoint/2010/main" val="36216474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B797F-4059-4D2E-A8DF-25EAC6AEFB97}"/>
              </a:ext>
            </a:extLst>
          </p:cNvPr>
          <p:cNvSpPr>
            <a:spLocks noGrp="1"/>
          </p:cNvSpPr>
          <p:nvPr>
            <p:ph type="title"/>
          </p:nvPr>
        </p:nvSpPr>
        <p:spPr/>
        <p:txBody>
          <a:bodyPr/>
          <a:lstStyle/>
          <a:p>
            <a:r>
              <a:rPr lang="en-US" dirty="0"/>
              <a:t>Outreach – Workshop and Peer Mentors</a:t>
            </a:r>
          </a:p>
        </p:txBody>
      </p:sp>
      <p:sp>
        <p:nvSpPr>
          <p:cNvPr id="3" name="Content Placeholder 2">
            <a:extLst>
              <a:ext uri="{FF2B5EF4-FFF2-40B4-BE49-F238E27FC236}">
                <a16:creationId xmlns:a16="http://schemas.microsoft.com/office/drawing/2014/main" id="{6019DF3A-0830-46E5-A0DA-7C46D1FD4024}"/>
              </a:ext>
            </a:extLst>
          </p:cNvPr>
          <p:cNvSpPr>
            <a:spLocks noGrp="1"/>
          </p:cNvSpPr>
          <p:nvPr>
            <p:ph idx="1"/>
          </p:nvPr>
        </p:nvSpPr>
        <p:spPr>
          <a:xfrm>
            <a:off x="685801" y="2142067"/>
            <a:ext cx="10131425" cy="4339756"/>
          </a:xfrm>
        </p:spPr>
        <p:txBody>
          <a:bodyPr>
            <a:normAutofit lnSpcReduction="10000"/>
          </a:bodyPr>
          <a:lstStyle/>
          <a:p>
            <a:pPr marL="457200" lvl="1" indent="0">
              <a:buNone/>
            </a:pPr>
            <a:endParaRPr lang="en-US" sz="2000" dirty="0"/>
          </a:p>
          <a:p>
            <a:pPr lvl="1"/>
            <a:r>
              <a:rPr lang="en-US" sz="2200" dirty="0"/>
              <a:t>Help organize and present at interactive student workshops </a:t>
            </a:r>
          </a:p>
          <a:p>
            <a:pPr marL="457200" lvl="1" indent="0">
              <a:buNone/>
            </a:pPr>
            <a:endParaRPr lang="en-US" sz="2200" dirty="0"/>
          </a:p>
          <a:p>
            <a:pPr lvl="1"/>
            <a:r>
              <a:rPr lang="en-US" sz="2200" dirty="0"/>
              <a:t>support participants during student workshops as a peer mentor </a:t>
            </a:r>
          </a:p>
          <a:p>
            <a:pPr marL="457200" lvl="1" indent="0">
              <a:buNone/>
            </a:pPr>
            <a:endParaRPr lang="en-US" sz="2200" dirty="0"/>
          </a:p>
          <a:p>
            <a:pPr lvl="1"/>
            <a:r>
              <a:rPr lang="en-US" sz="2200" dirty="0"/>
              <a:t>act as “ambassadors” to encourage students to participate in science fairs as requested or via skype (or similar). If possible, go to schools to present workshops by request *</a:t>
            </a:r>
          </a:p>
          <a:p>
            <a:pPr marL="457200" lvl="1" indent="0">
              <a:buNone/>
            </a:pPr>
            <a:endParaRPr lang="en-US" sz="2200" dirty="0"/>
          </a:p>
          <a:p>
            <a:pPr lvl="1"/>
            <a:r>
              <a:rPr lang="en-US" sz="2200" dirty="0"/>
              <a:t>peer-mentor schools to set up their own STEM Fair clubs (Club Mentors) *</a:t>
            </a:r>
          </a:p>
          <a:p>
            <a:endParaRPr lang="en-US" dirty="0"/>
          </a:p>
        </p:txBody>
      </p:sp>
    </p:spTree>
    <p:extLst>
      <p:ext uri="{BB962C8B-B14F-4D97-AF65-F5344CB8AC3E}">
        <p14:creationId xmlns:p14="http://schemas.microsoft.com/office/powerpoint/2010/main" val="10833008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50A9-C6EB-414A-9D16-482EEE867EE4}"/>
              </a:ext>
            </a:extLst>
          </p:cNvPr>
          <p:cNvSpPr>
            <a:spLocks noGrp="1"/>
          </p:cNvSpPr>
          <p:nvPr>
            <p:ph type="title"/>
          </p:nvPr>
        </p:nvSpPr>
        <p:spPr/>
        <p:txBody>
          <a:bodyPr/>
          <a:lstStyle/>
          <a:p>
            <a:r>
              <a:rPr lang="en-US" dirty="0"/>
              <a:t>FAMILY SCIENCE DAY</a:t>
            </a:r>
          </a:p>
        </p:txBody>
      </p:sp>
      <p:sp>
        <p:nvSpPr>
          <p:cNvPr id="3" name="Content Placeholder 2">
            <a:extLst>
              <a:ext uri="{FF2B5EF4-FFF2-40B4-BE49-F238E27FC236}">
                <a16:creationId xmlns:a16="http://schemas.microsoft.com/office/drawing/2014/main" id="{C9F31F10-1563-40A9-8551-EF6F89433CE2}"/>
              </a:ext>
            </a:extLst>
          </p:cNvPr>
          <p:cNvSpPr>
            <a:spLocks noGrp="1"/>
          </p:cNvSpPr>
          <p:nvPr>
            <p:ph idx="1"/>
          </p:nvPr>
        </p:nvSpPr>
        <p:spPr>
          <a:xfrm>
            <a:off x="685801" y="2142067"/>
            <a:ext cx="10131425" cy="4513376"/>
          </a:xfrm>
        </p:spPr>
        <p:txBody>
          <a:bodyPr>
            <a:normAutofit/>
          </a:bodyPr>
          <a:lstStyle/>
          <a:p>
            <a:pPr lvl="1"/>
            <a:r>
              <a:rPr lang="en-US" sz="2200" dirty="0"/>
              <a:t>set up and facilitate HANDS-ON activities for young students to do as well as assist with science demonstrations</a:t>
            </a:r>
          </a:p>
          <a:p>
            <a:pPr marL="457200" lvl="1" indent="0">
              <a:buNone/>
            </a:pPr>
            <a:endParaRPr lang="en-US" sz="2200" dirty="0"/>
          </a:p>
          <a:p>
            <a:pPr lvl="1"/>
            <a:r>
              <a:rPr lang="en-US" sz="2200" dirty="0"/>
              <a:t>assist with identifying and contacting special organizations to participate,  schedule and confirm their times</a:t>
            </a:r>
          </a:p>
          <a:p>
            <a:pPr marL="457200" lvl="1" indent="0">
              <a:buNone/>
            </a:pPr>
            <a:endParaRPr lang="en-US" sz="2200" dirty="0"/>
          </a:p>
          <a:p>
            <a:pPr lvl="1"/>
            <a:r>
              <a:rPr lang="en-US" sz="2200" dirty="0"/>
              <a:t>assist with “advertising”  Family Science Day in a variety of ways</a:t>
            </a:r>
          </a:p>
          <a:p>
            <a:pPr marL="457200" lvl="1" indent="0">
              <a:buNone/>
            </a:pPr>
            <a:endParaRPr lang="en-US" sz="2200" dirty="0"/>
          </a:p>
          <a:p>
            <a:pPr lvl="1"/>
            <a:r>
              <a:rPr lang="en-US" sz="2200" dirty="0"/>
              <a:t>organize Science Fair Scavenger Hunt </a:t>
            </a:r>
          </a:p>
          <a:p>
            <a:endParaRPr lang="en-US" dirty="0"/>
          </a:p>
        </p:txBody>
      </p:sp>
    </p:spTree>
    <p:extLst>
      <p:ext uri="{BB962C8B-B14F-4D97-AF65-F5344CB8AC3E}">
        <p14:creationId xmlns:p14="http://schemas.microsoft.com/office/powerpoint/2010/main" val="1633595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DD73A-745F-41E4-9DC9-720960A372B0}"/>
              </a:ext>
            </a:extLst>
          </p:cNvPr>
          <p:cNvSpPr>
            <a:spLocks noGrp="1"/>
          </p:cNvSpPr>
          <p:nvPr>
            <p:ph type="title"/>
          </p:nvPr>
        </p:nvSpPr>
        <p:spPr/>
        <p:txBody>
          <a:bodyPr/>
          <a:lstStyle/>
          <a:p>
            <a:r>
              <a:rPr lang="en-US" dirty="0"/>
              <a:t>T-Shirt/Science Art </a:t>
            </a:r>
            <a:r>
              <a:rPr lang="en-US" dirty="0" err="1"/>
              <a:t>COntest</a:t>
            </a:r>
            <a:endParaRPr lang="en-US" dirty="0"/>
          </a:p>
        </p:txBody>
      </p:sp>
      <p:sp>
        <p:nvSpPr>
          <p:cNvPr id="3" name="Content Placeholder 2">
            <a:extLst>
              <a:ext uri="{FF2B5EF4-FFF2-40B4-BE49-F238E27FC236}">
                <a16:creationId xmlns:a16="http://schemas.microsoft.com/office/drawing/2014/main" id="{05519DC4-4AAF-4635-A069-14BF47E17E8E}"/>
              </a:ext>
            </a:extLst>
          </p:cNvPr>
          <p:cNvSpPr>
            <a:spLocks noGrp="1"/>
          </p:cNvSpPr>
          <p:nvPr>
            <p:ph idx="1"/>
          </p:nvPr>
        </p:nvSpPr>
        <p:spPr>
          <a:xfrm>
            <a:off x="685801" y="2142067"/>
            <a:ext cx="10131425" cy="4106333"/>
          </a:xfrm>
        </p:spPr>
        <p:txBody>
          <a:bodyPr>
            <a:normAutofit lnSpcReduction="10000"/>
          </a:bodyPr>
          <a:lstStyle/>
          <a:p>
            <a:pPr lvl="1"/>
            <a:r>
              <a:rPr lang="en-US" sz="2200" dirty="0"/>
              <a:t>solicit and select winning art design for t-shirt </a:t>
            </a:r>
          </a:p>
          <a:p>
            <a:pPr marL="457200" lvl="1" indent="0">
              <a:buNone/>
            </a:pPr>
            <a:endParaRPr lang="en-US" sz="2200" dirty="0"/>
          </a:p>
          <a:p>
            <a:pPr lvl="1"/>
            <a:r>
              <a:rPr lang="en-US" sz="2200" dirty="0"/>
              <a:t>assist in ordering t-shirts based on pre-orders, ensure pick up and delivery to BPAC</a:t>
            </a:r>
          </a:p>
          <a:p>
            <a:pPr marL="457200" lvl="1" indent="0">
              <a:buNone/>
            </a:pPr>
            <a:endParaRPr lang="en-US" sz="2200" dirty="0"/>
          </a:p>
          <a:p>
            <a:pPr lvl="1"/>
            <a:r>
              <a:rPr lang="en-US" sz="2200" dirty="0"/>
              <a:t>submit all art designs for possible printing in Directory and to be put in the “GSDSEF Science Fair Experience” book</a:t>
            </a:r>
          </a:p>
          <a:p>
            <a:pPr lvl="1"/>
            <a:endParaRPr lang="en-US" sz="2200" dirty="0"/>
          </a:p>
          <a:p>
            <a:pPr lvl="1"/>
            <a:r>
              <a:rPr lang="en-US" sz="2200" dirty="0"/>
              <a:t>Other contests???</a:t>
            </a:r>
          </a:p>
          <a:p>
            <a:pPr marL="0" indent="0">
              <a:buNone/>
            </a:pPr>
            <a:r>
              <a:rPr lang="en-US" sz="2000" dirty="0"/>
              <a:t> </a:t>
            </a:r>
          </a:p>
          <a:p>
            <a:endParaRPr lang="en-US" dirty="0"/>
          </a:p>
        </p:txBody>
      </p:sp>
    </p:spTree>
    <p:extLst>
      <p:ext uri="{BB962C8B-B14F-4D97-AF65-F5344CB8AC3E}">
        <p14:creationId xmlns:p14="http://schemas.microsoft.com/office/powerpoint/2010/main" val="3927180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8813E2-A2EA-49E1-AEF6-C0F710727975}"/>
              </a:ext>
            </a:extLst>
          </p:cNvPr>
          <p:cNvSpPr>
            <a:spLocks noGrp="1"/>
          </p:cNvSpPr>
          <p:nvPr>
            <p:ph type="title"/>
          </p:nvPr>
        </p:nvSpPr>
        <p:spPr/>
        <p:txBody>
          <a:bodyPr/>
          <a:lstStyle/>
          <a:p>
            <a:r>
              <a:rPr lang="en-US" u="sng" dirty="0"/>
              <a:t>AGENDA</a:t>
            </a:r>
          </a:p>
        </p:txBody>
      </p:sp>
      <p:sp>
        <p:nvSpPr>
          <p:cNvPr id="3" name="Content Placeholder 2">
            <a:extLst>
              <a:ext uri="{FF2B5EF4-FFF2-40B4-BE49-F238E27FC236}">
                <a16:creationId xmlns:a16="http://schemas.microsoft.com/office/drawing/2014/main" id="{5DBDFB0B-51DD-43E3-B25F-764413A3EBBD}"/>
              </a:ext>
            </a:extLst>
          </p:cNvPr>
          <p:cNvSpPr>
            <a:spLocks noGrp="1"/>
          </p:cNvSpPr>
          <p:nvPr>
            <p:ph idx="1"/>
          </p:nvPr>
        </p:nvSpPr>
        <p:spPr/>
        <p:txBody>
          <a:bodyPr/>
          <a:lstStyle/>
          <a:p>
            <a:r>
              <a:rPr lang="en-US" dirty="0"/>
              <a:t>Welcome and Introductions</a:t>
            </a:r>
          </a:p>
          <a:p>
            <a:r>
              <a:rPr lang="en-US" dirty="0"/>
              <a:t>Purpose, Roles, and Expectations</a:t>
            </a:r>
          </a:p>
          <a:p>
            <a:r>
              <a:rPr lang="en-US" dirty="0"/>
              <a:t>Restructuring the Student Board,  and Renaming the SAB</a:t>
            </a:r>
          </a:p>
          <a:p>
            <a:r>
              <a:rPr lang="en-US" dirty="0"/>
              <a:t>Officer Responsibilities</a:t>
            </a:r>
          </a:p>
          <a:p>
            <a:r>
              <a:rPr lang="en-US" dirty="0"/>
              <a:t>Description of Student Leadership Activities and Subcommittees</a:t>
            </a:r>
          </a:p>
          <a:p>
            <a:r>
              <a:rPr lang="en-US" dirty="0"/>
              <a:t>Sign up and meet in Subcommittees</a:t>
            </a:r>
          </a:p>
          <a:p>
            <a:r>
              <a:rPr lang="en-US" dirty="0"/>
              <a:t>Roundtable</a:t>
            </a:r>
          </a:p>
        </p:txBody>
      </p:sp>
    </p:spTree>
    <p:extLst>
      <p:ext uri="{BB962C8B-B14F-4D97-AF65-F5344CB8AC3E}">
        <p14:creationId xmlns:p14="http://schemas.microsoft.com/office/powerpoint/2010/main" val="20615570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1126B-CD7A-4E8F-98B7-5EA866741517}"/>
              </a:ext>
            </a:extLst>
          </p:cNvPr>
          <p:cNvSpPr>
            <a:spLocks noGrp="1"/>
          </p:cNvSpPr>
          <p:nvPr>
            <p:ph type="title"/>
          </p:nvPr>
        </p:nvSpPr>
        <p:spPr/>
        <p:txBody>
          <a:bodyPr/>
          <a:lstStyle/>
          <a:p>
            <a:r>
              <a:rPr lang="en-US" dirty="0"/>
              <a:t>MEDIA and communications</a:t>
            </a:r>
          </a:p>
        </p:txBody>
      </p:sp>
      <p:sp>
        <p:nvSpPr>
          <p:cNvPr id="3" name="Content Placeholder 2">
            <a:extLst>
              <a:ext uri="{FF2B5EF4-FFF2-40B4-BE49-F238E27FC236}">
                <a16:creationId xmlns:a16="http://schemas.microsoft.com/office/drawing/2014/main" id="{C58E73F3-4F49-4003-B285-6E770F007DD0}"/>
              </a:ext>
            </a:extLst>
          </p:cNvPr>
          <p:cNvSpPr>
            <a:spLocks noGrp="1"/>
          </p:cNvSpPr>
          <p:nvPr>
            <p:ph idx="1"/>
          </p:nvPr>
        </p:nvSpPr>
        <p:spPr>
          <a:xfrm>
            <a:off x="685800" y="2142067"/>
            <a:ext cx="11375019" cy="4559675"/>
          </a:xfrm>
        </p:spPr>
        <p:txBody>
          <a:bodyPr>
            <a:normAutofit fontScale="92500" lnSpcReduction="10000"/>
          </a:bodyPr>
          <a:lstStyle/>
          <a:p>
            <a:pPr lvl="1"/>
            <a:r>
              <a:rPr lang="en-US" sz="2000" dirty="0"/>
              <a:t>take photos and videos at different activities for website and </a:t>
            </a:r>
            <a:r>
              <a:rPr lang="en-US" sz="2000" i="1" dirty="0"/>
              <a:t>The Science Fair Experience </a:t>
            </a:r>
            <a:r>
              <a:rPr lang="en-US" sz="2000" dirty="0"/>
              <a:t>*</a:t>
            </a:r>
            <a:endParaRPr lang="en-US" sz="2000" i="1" dirty="0"/>
          </a:p>
          <a:p>
            <a:pPr marL="457200" lvl="1" indent="0">
              <a:buNone/>
            </a:pPr>
            <a:endParaRPr lang="en-US" sz="2000" i="1" dirty="0"/>
          </a:p>
          <a:p>
            <a:pPr lvl="1"/>
            <a:r>
              <a:rPr lang="en-US" sz="2000" dirty="0"/>
              <a:t>help maintain Facebook and Instagram postings of student activities *</a:t>
            </a:r>
          </a:p>
          <a:p>
            <a:pPr marL="457200" lvl="1" indent="0">
              <a:buNone/>
            </a:pPr>
            <a:endParaRPr lang="en-US" sz="2000" dirty="0"/>
          </a:p>
          <a:p>
            <a:pPr lvl="1"/>
            <a:r>
              <a:rPr lang="en-US" sz="2000" dirty="0"/>
              <a:t>produce video clips of workshop presentations, awards ceremony to be posted on website (*, **)</a:t>
            </a:r>
          </a:p>
          <a:p>
            <a:pPr marL="457200" lvl="1" indent="0">
              <a:buNone/>
            </a:pPr>
            <a:endParaRPr lang="en-US" sz="2000" dirty="0"/>
          </a:p>
          <a:p>
            <a:pPr lvl="1"/>
            <a:r>
              <a:rPr lang="en-US" sz="2000" dirty="0"/>
              <a:t>create presentations (short video clips and/or PPT) to post on website-  why participate in science fair, how to start a Science Fair Club at your school, etc. (**)</a:t>
            </a:r>
          </a:p>
          <a:p>
            <a:pPr marL="457200" lvl="1" indent="0">
              <a:buNone/>
            </a:pPr>
            <a:endParaRPr lang="en-US" sz="2000" dirty="0"/>
          </a:p>
          <a:p>
            <a:pPr lvl="1"/>
            <a:r>
              <a:rPr lang="en-US" sz="2000" dirty="0"/>
              <a:t>produce flyers for workshops, T-shirt contest, Family Day (**)</a:t>
            </a:r>
          </a:p>
          <a:p>
            <a:pPr marL="457200" lvl="1" indent="0">
              <a:buNone/>
            </a:pPr>
            <a:endParaRPr lang="en-US" sz="2000" i="1" dirty="0"/>
          </a:p>
          <a:p>
            <a:pPr marL="457200" lvl="1" indent="0">
              <a:buNone/>
            </a:pPr>
            <a:r>
              <a:rPr lang="en-US" sz="2000" i="1" dirty="0"/>
              <a:t>* Photo release required      ** Must be approved by Science Fair Director and Advisors</a:t>
            </a:r>
            <a:endParaRPr lang="en-US" dirty="0"/>
          </a:p>
        </p:txBody>
      </p:sp>
    </p:spTree>
    <p:extLst>
      <p:ext uri="{BB962C8B-B14F-4D97-AF65-F5344CB8AC3E}">
        <p14:creationId xmlns:p14="http://schemas.microsoft.com/office/powerpoint/2010/main" val="39214975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D64D0-7F43-4117-B03E-D7BD239609D3}"/>
              </a:ext>
            </a:extLst>
          </p:cNvPr>
          <p:cNvSpPr>
            <a:spLocks noGrp="1"/>
          </p:cNvSpPr>
          <p:nvPr>
            <p:ph type="title"/>
          </p:nvPr>
        </p:nvSpPr>
        <p:spPr/>
        <p:txBody>
          <a:bodyPr/>
          <a:lstStyle/>
          <a:p>
            <a:r>
              <a:rPr lang="en-US" dirty="0"/>
              <a:t>SCIENCE FAIR WEEK SUPPORT/VOLUNTEERS</a:t>
            </a:r>
          </a:p>
        </p:txBody>
      </p:sp>
      <p:sp>
        <p:nvSpPr>
          <p:cNvPr id="3" name="Content Placeholder 2">
            <a:extLst>
              <a:ext uri="{FF2B5EF4-FFF2-40B4-BE49-F238E27FC236}">
                <a16:creationId xmlns:a16="http://schemas.microsoft.com/office/drawing/2014/main" id="{6778D4D1-2D1B-4EF9-991F-FFBF8BEA78B3}"/>
              </a:ext>
            </a:extLst>
          </p:cNvPr>
          <p:cNvSpPr>
            <a:spLocks noGrp="1"/>
          </p:cNvSpPr>
          <p:nvPr>
            <p:ph idx="1"/>
          </p:nvPr>
        </p:nvSpPr>
        <p:spPr>
          <a:xfrm>
            <a:off x="685801" y="2142067"/>
            <a:ext cx="11085652" cy="4571249"/>
          </a:xfrm>
        </p:spPr>
        <p:txBody>
          <a:bodyPr>
            <a:normAutofit/>
          </a:bodyPr>
          <a:lstStyle/>
          <a:p>
            <a:pPr lvl="1"/>
            <a:r>
              <a:rPr lang="en-US" sz="2000" dirty="0"/>
              <a:t>help set up trash bins and lunch bins, help with clean up – daily and Sunday</a:t>
            </a:r>
          </a:p>
          <a:p>
            <a:pPr lvl="1"/>
            <a:r>
              <a:rPr lang="en-US" sz="2000" dirty="0"/>
              <a:t>help at registration desk as needed</a:t>
            </a:r>
          </a:p>
          <a:p>
            <a:pPr lvl="1"/>
            <a:r>
              <a:rPr lang="en-US" sz="2000" dirty="0"/>
              <a:t>distribute directories and direct students/parents; answer questions during public days</a:t>
            </a:r>
          </a:p>
          <a:p>
            <a:pPr lvl="1"/>
            <a:r>
              <a:rPr lang="en-US" sz="2000" dirty="0"/>
              <a:t>assist with Project Size and Safety check in tent (must have 2 or more years recent experience as exhibitors and must attend a training)</a:t>
            </a:r>
          </a:p>
          <a:p>
            <a:pPr lvl="1"/>
            <a:r>
              <a:rPr lang="en-US" sz="2000" dirty="0"/>
              <a:t>double-check projects for proper set-up at tables (must have 2 or more years recent experience as student exhibitors and must attend a training) </a:t>
            </a:r>
          </a:p>
          <a:p>
            <a:pPr lvl="1"/>
            <a:r>
              <a:rPr lang="en-US" sz="2000" dirty="0"/>
              <a:t>assist at GSDSEF store on check-in day, Saturday, and Sunday</a:t>
            </a:r>
          </a:p>
          <a:p>
            <a:pPr lvl="1"/>
            <a:r>
              <a:rPr lang="en-US" sz="2000" dirty="0"/>
              <a:t>select projects for SAB/SLC Award</a:t>
            </a:r>
          </a:p>
          <a:p>
            <a:pPr lvl="1"/>
            <a:r>
              <a:rPr lang="en-US" sz="2000" dirty="0"/>
              <a:t>assist with students going on and off stage and pass out Professional Society Awards list at Awards Ceremony</a:t>
            </a:r>
          </a:p>
          <a:p>
            <a:endParaRPr lang="en-US" dirty="0"/>
          </a:p>
        </p:txBody>
      </p:sp>
    </p:spTree>
    <p:extLst>
      <p:ext uri="{BB962C8B-B14F-4D97-AF65-F5344CB8AC3E}">
        <p14:creationId xmlns:p14="http://schemas.microsoft.com/office/powerpoint/2010/main" val="3826118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A34E1-200D-4192-88AF-FB6BF13621E5}"/>
              </a:ext>
            </a:extLst>
          </p:cNvPr>
          <p:cNvSpPr>
            <a:spLocks noGrp="1"/>
          </p:cNvSpPr>
          <p:nvPr>
            <p:ph type="title"/>
          </p:nvPr>
        </p:nvSpPr>
        <p:spPr/>
        <p:txBody>
          <a:bodyPr/>
          <a:lstStyle/>
          <a:p>
            <a:r>
              <a:rPr lang="en-US" dirty="0"/>
              <a:t>Elections PROCESS </a:t>
            </a:r>
          </a:p>
        </p:txBody>
      </p:sp>
      <p:sp>
        <p:nvSpPr>
          <p:cNvPr id="3" name="Content Placeholder 2">
            <a:extLst>
              <a:ext uri="{FF2B5EF4-FFF2-40B4-BE49-F238E27FC236}">
                <a16:creationId xmlns:a16="http://schemas.microsoft.com/office/drawing/2014/main" id="{BEB3A340-D5B1-41EB-BBAC-4DCB64E4E88D}"/>
              </a:ext>
            </a:extLst>
          </p:cNvPr>
          <p:cNvSpPr>
            <a:spLocks noGrp="1"/>
          </p:cNvSpPr>
          <p:nvPr>
            <p:ph idx="1"/>
          </p:nvPr>
        </p:nvSpPr>
        <p:spPr>
          <a:xfrm>
            <a:off x="685801" y="2142067"/>
            <a:ext cx="10131425" cy="2314186"/>
          </a:xfrm>
        </p:spPr>
        <p:txBody>
          <a:bodyPr>
            <a:normAutofit/>
          </a:bodyPr>
          <a:lstStyle/>
          <a:p>
            <a:pPr marL="0" indent="0">
              <a:buNone/>
            </a:pPr>
            <a:r>
              <a:rPr lang="en-US" sz="2400" dirty="0"/>
              <a:t>(Ad hoc committee)</a:t>
            </a:r>
          </a:p>
          <a:p>
            <a:pPr marL="0" indent="0">
              <a:buNone/>
            </a:pPr>
            <a:endParaRPr lang="en-US" sz="2400" dirty="0"/>
          </a:p>
          <a:p>
            <a:r>
              <a:rPr lang="en-US" sz="2400" dirty="0"/>
              <a:t>Set up candidate form(s)</a:t>
            </a:r>
          </a:p>
          <a:p>
            <a:r>
              <a:rPr lang="en-US" sz="2400" dirty="0"/>
              <a:t>Set up election process</a:t>
            </a:r>
          </a:p>
        </p:txBody>
      </p:sp>
    </p:spTree>
    <p:extLst>
      <p:ext uri="{BB962C8B-B14F-4D97-AF65-F5344CB8AC3E}">
        <p14:creationId xmlns:p14="http://schemas.microsoft.com/office/powerpoint/2010/main" val="5738780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BA1E5-69B0-4BF6-834E-8B56C7744BDF}"/>
              </a:ext>
            </a:extLst>
          </p:cNvPr>
          <p:cNvSpPr>
            <a:spLocks noGrp="1"/>
          </p:cNvSpPr>
          <p:nvPr>
            <p:ph type="title"/>
          </p:nvPr>
        </p:nvSpPr>
        <p:spPr/>
        <p:txBody>
          <a:bodyPr/>
          <a:lstStyle/>
          <a:p>
            <a:r>
              <a:rPr lang="en-US" dirty="0"/>
              <a:t>SIGN UP FOR SUBCOMMITTEE</a:t>
            </a:r>
          </a:p>
        </p:txBody>
      </p:sp>
      <p:sp>
        <p:nvSpPr>
          <p:cNvPr id="3" name="Content Placeholder 2">
            <a:extLst>
              <a:ext uri="{FF2B5EF4-FFF2-40B4-BE49-F238E27FC236}">
                <a16:creationId xmlns:a16="http://schemas.microsoft.com/office/drawing/2014/main" id="{D26100B6-C52E-44C8-BFE9-2C50324E8846}"/>
              </a:ext>
            </a:extLst>
          </p:cNvPr>
          <p:cNvSpPr>
            <a:spLocks noGrp="1"/>
          </p:cNvSpPr>
          <p:nvPr>
            <p:ph idx="1"/>
          </p:nvPr>
        </p:nvSpPr>
        <p:spPr/>
        <p:txBody>
          <a:bodyPr>
            <a:normAutofit fontScale="85000" lnSpcReduction="20000"/>
          </a:bodyPr>
          <a:lstStyle/>
          <a:p>
            <a:pPr marL="0" indent="0">
              <a:buNone/>
            </a:pPr>
            <a:endParaRPr lang="en-US" dirty="0"/>
          </a:p>
          <a:p>
            <a:endParaRPr lang="en-US" dirty="0"/>
          </a:p>
          <a:p>
            <a:endParaRPr lang="en-US" dirty="0"/>
          </a:p>
          <a:p>
            <a:endParaRPr lang="en-US" dirty="0"/>
          </a:p>
          <a:p>
            <a:r>
              <a:rPr lang="en-US" dirty="0"/>
              <a:t>Meet  at the table for the subcommittee you would like to participate or are interested in</a:t>
            </a:r>
          </a:p>
          <a:p>
            <a:endParaRPr lang="en-US" dirty="0"/>
          </a:p>
          <a:p>
            <a:r>
              <a:rPr lang="en-US" dirty="0"/>
              <a:t>Introduce yourselves to the rest of the group</a:t>
            </a:r>
          </a:p>
          <a:p>
            <a:endParaRPr lang="en-US" dirty="0"/>
          </a:p>
          <a:p>
            <a:r>
              <a:rPr lang="en-US" dirty="0"/>
              <a:t>Sign up on the Subcommittee sign up sheet</a:t>
            </a:r>
          </a:p>
          <a:p>
            <a:pPr marL="0" indent="0">
              <a:buNone/>
            </a:pPr>
            <a:endParaRPr lang="en-US" dirty="0"/>
          </a:p>
          <a:p>
            <a:r>
              <a:rPr lang="en-US" dirty="0"/>
              <a:t>If time, brainstorm ideas and tasks.  </a:t>
            </a:r>
          </a:p>
          <a:p>
            <a:pPr marL="0" indent="0">
              <a:buNone/>
            </a:pPr>
            <a:endParaRPr lang="en-US" dirty="0"/>
          </a:p>
          <a:p>
            <a:endParaRPr lang="en-US" dirty="0"/>
          </a:p>
          <a:p>
            <a:pPr marL="0" indent="0">
              <a:buNone/>
            </a:pPr>
            <a:endParaRPr lang="en-US" dirty="0"/>
          </a:p>
          <a:p>
            <a:pPr marL="0" indent="0">
              <a:buNone/>
            </a:pPr>
            <a:endParaRPr lang="en-US" dirty="0"/>
          </a:p>
          <a:p>
            <a:pPr marL="0" indent="0">
              <a:buNone/>
            </a:pPr>
            <a:endParaRPr lang="en-US" dirty="0"/>
          </a:p>
        </p:txBody>
      </p:sp>
    </p:spTree>
    <p:extLst>
      <p:ext uri="{BB962C8B-B14F-4D97-AF65-F5344CB8AC3E}">
        <p14:creationId xmlns:p14="http://schemas.microsoft.com/office/powerpoint/2010/main" val="2573477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15384-6EDA-4C8E-B76A-F36309F03E53}"/>
              </a:ext>
            </a:extLst>
          </p:cNvPr>
          <p:cNvSpPr>
            <a:spLocks noGrp="1"/>
          </p:cNvSpPr>
          <p:nvPr>
            <p:ph type="title"/>
          </p:nvPr>
        </p:nvSpPr>
        <p:spPr/>
        <p:txBody>
          <a:bodyPr>
            <a:normAutofit/>
          </a:bodyPr>
          <a:lstStyle/>
          <a:p>
            <a:r>
              <a:rPr lang="en-US" b="1" u="sng" dirty="0"/>
              <a:t>PURPOSE</a:t>
            </a:r>
            <a:r>
              <a:rPr lang="en-US" b="1" dirty="0"/>
              <a:t>:</a:t>
            </a:r>
          </a:p>
        </p:txBody>
      </p:sp>
      <p:sp>
        <p:nvSpPr>
          <p:cNvPr id="3" name="Content Placeholder 2">
            <a:extLst>
              <a:ext uri="{FF2B5EF4-FFF2-40B4-BE49-F238E27FC236}">
                <a16:creationId xmlns:a16="http://schemas.microsoft.com/office/drawing/2014/main" id="{E7827126-7388-4EF7-9286-838AC528FC35}"/>
              </a:ext>
            </a:extLst>
          </p:cNvPr>
          <p:cNvSpPr>
            <a:spLocks noGrp="1"/>
          </p:cNvSpPr>
          <p:nvPr>
            <p:ph idx="1"/>
          </p:nvPr>
        </p:nvSpPr>
        <p:spPr/>
        <p:txBody>
          <a:bodyPr>
            <a:normAutofit/>
          </a:bodyPr>
          <a:lstStyle/>
          <a:p>
            <a:pPr marL="0" indent="0">
              <a:buNone/>
            </a:pPr>
            <a:r>
              <a:rPr lang="en-US" sz="4000" dirty="0"/>
              <a:t>To support and promote the Greater San Diego Science &amp; Engineering Fair</a:t>
            </a:r>
          </a:p>
          <a:p>
            <a:pPr marL="0" indent="0">
              <a:buNone/>
            </a:pPr>
            <a:endParaRPr lang="en-US" sz="4000" dirty="0"/>
          </a:p>
        </p:txBody>
      </p:sp>
    </p:spTree>
    <p:extLst>
      <p:ext uri="{BB962C8B-B14F-4D97-AF65-F5344CB8AC3E}">
        <p14:creationId xmlns:p14="http://schemas.microsoft.com/office/powerpoint/2010/main" val="77132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2D3ECF-929F-461C-A3E1-6F03DCFF3865}"/>
              </a:ext>
            </a:extLst>
          </p:cNvPr>
          <p:cNvSpPr>
            <a:spLocks noGrp="1"/>
          </p:cNvSpPr>
          <p:nvPr>
            <p:ph type="title"/>
          </p:nvPr>
        </p:nvSpPr>
        <p:spPr/>
        <p:txBody>
          <a:bodyPr/>
          <a:lstStyle/>
          <a:p>
            <a:r>
              <a:rPr lang="en-US" u="sng" dirty="0"/>
              <a:t>WHAT THE STUDENT BOARD DOES…</a:t>
            </a:r>
          </a:p>
        </p:txBody>
      </p:sp>
      <p:sp>
        <p:nvSpPr>
          <p:cNvPr id="3" name="Content Placeholder 2">
            <a:extLst>
              <a:ext uri="{FF2B5EF4-FFF2-40B4-BE49-F238E27FC236}">
                <a16:creationId xmlns:a16="http://schemas.microsoft.com/office/drawing/2014/main" id="{EE6233C8-C52E-4FBB-B710-E6EF8D38B3B7}"/>
              </a:ext>
            </a:extLst>
          </p:cNvPr>
          <p:cNvSpPr>
            <a:spLocks noGrp="1"/>
          </p:cNvSpPr>
          <p:nvPr>
            <p:ph idx="1"/>
          </p:nvPr>
        </p:nvSpPr>
        <p:spPr>
          <a:xfrm>
            <a:off x="685801" y="2142067"/>
            <a:ext cx="10131425" cy="4467077"/>
          </a:xfrm>
        </p:spPr>
        <p:txBody>
          <a:bodyPr/>
          <a:lstStyle/>
          <a:p>
            <a:r>
              <a:rPr lang="en-US" sz="2200" dirty="0"/>
              <a:t>Plan and present student workshops</a:t>
            </a:r>
          </a:p>
          <a:p>
            <a:r>
              <a:rPr lang="en-US" sz="2200" dirty="0"/>
              <a:t>Mentor Science &amp; Engineering Fair students from project idea generation to experimental set up.</a:t>
            </a:r>
          </a:p>
          <a:p>
            <a:r>
              <a:rPr lang="en-US" sz="2200" dirty="0"/>
              <a:t>Volunteer during Science fair Week</a:t>
            </a:r>
          </a:p>
          <a:p>
            <a:r>
              <a:rPr lang="en-US" sz="2200" dirty="0"/>
              <a:t>Help plan and organize Family Day activities</a:t>
            </a:r>
          </a:p>
          <a:p>
            <a:r>
              <a:rPr lang="en-US" sz="2200" dirty="0"/>
              <a:t>Select outstanding projects to receive the Student Board Award</a:t>
            </a:r>
          </a:p>
          <a:p>
            <a:r>
              <a:rPr lang="en-US" sz="2200" dirty="0"/>
              <a:t>Help design the current year’s T-shirt logo</a:t>
            </a:r>
          </a:p>
          <a:p>
            <a:r>
              <a:rPr lang="en-US" sz="2200" dirty="0"/>
              <a:t>Act as year-round ambassadors to schools and communities and assist with outreach activities</a:t>
            </a:r>
          </a:p>
          <a:p>
            <a:pPr marL="0" indent="0">
              <a:buNone/>
            </a:pPr>
            <a:r>
              <a:rPr lang="en-US" dirty="0"/>
              <a:t> </a:t>
            </a:r>
          </a:p>
          <a:p>
            <a:endParaRPr lang="en-US" dirty="0"/>
          </a:p>
        </p:txBody>
      </p:sp>
    </p:spTree>
    <p:extLst>
      <p:ext uri="{BB962C8B-B14F-4D97-AF65-F5344CB8AC3E}">
        <p14:creationId xmlns:p14="http://schemas.microsoft.com/office/powerpoint/2010/main" val="270831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A3FFB7-AE50-4D44-9ACF-41E58F26A80E}"/>
              </a:ext>
            </a:extLst>
          </p:cNvPr>
          <p:cNvSpPr>
            <a:spLocks noGrp="1"/>
          </p:cNvSpPr>
          <p:nvPr>
            <p:ph type="title"/>
          </p:nvPr>
        </p:nvSpPr>
        <p:spPr/>
        <p:txBody>
          <a:bodyPr/>
          <a:lstStyle/>
          <a:p>
            <a:r>
              <a:rPr lang="en-US" u="sng" dirty="0"/>
              <a:t>Expectations of Members</a:t>
            </a:r>
            <a:endParaRPr lang="en-US" dirty="0"/>
          </a:p>
        </p:txBody>
      </p:sp>
      <p:sp>
        <p:nvSpPr>
          <p:cNvPr id="3" name="Content Placeholder 2">
            <a:extLst>
              <a:ext uri="{FF2B5EF4-FFF2-40B4-BE49-F238E27FC236}">
                <a16:creationId xmlns:a16="http://schemas.microsoft.com/office/drawing/2014/main" id="{A17E3FAA-9FC1-4636-B9A1-329FAF7FA63C}"/>
              </a:ext>
            </a:extLst>
          </p:cNvPr>
          <p:cNvSpPr>
            <a:spLocks noGrp="1"/>
          </p:cNvSpPr>
          <p:nvPr>
            <p:ph idx="1"/>
          </p:nvPr>
        </p:nvSpPr>
        <p:spPr/>
        <p:txBody>
          <a:bodyPr>
            <a:normAutofit/>
          </a:bodyPr>
          <a:lstStyle/>
          <a:p>
            <a:r>
              <a:rPr lang="en-US" sz="2800" dirty="0"/>
              <a:t>Active participation</a:t>
            </a:r>
          </a:p>
          <a:p>
            <a:pPr marL="0" indent="0">
              <a:buNone/>
            </a:pPr>
            <a:endParaRPr lang="en-US" sz="2800" dirty="0"/>
          </a:p>
          <a:p>
            <a:r>
              <a:rPr lang="en-US" sz="2800" dirty="0"/>
              <a:t>Attendance</a:t>
            </a:r>
          </a:p>
          <a:p>
            <a:pPr marL="0" indent="0">
              <a:buNone/>
            </a:pPr>
            <a:endParaRPr lang="en-US" sz="2800" dirty="0"/>
          </a:p>
          <a:p>
            <a:r>
              <a:rPr lang="en-US" sz="2800" dirty="0"/>
              <a:t>Shared responsibilities</a:t>
            </a:r>
          </a:p>
        </p:txBody>
      </p:sp>
    </p:spTree>
    <p:extLst>
      <p:ext uri="{BB962C8B-B14F-4D97-AF65-F5344CB8AC3E}">
        <p14:creationId xmlns:p14="http://schemas.microsoft.com/office/powerpoint/2010/main" val="780062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A7E40-23C9-4960-93AD-2C65A2F66054}"/>
              </a:ext>
            </a:extLst>
          </p:cNvPr>
          <p:cNvSpPr>
            <a:spLocks noGrp="1"/>
          </p:cNvSpPr>
          <p:nvPr>
            <p:ph type="title"/>
          </p:nvPr>
        </p:nvSpPr>
        <p:spPr/>
        <p:txBody>
          <a:bodyPr/>
          <a:lstStyle/>
          <a:p>
            <a:r>
              <a:rPr lang="en-US" u="sng" dirty="0"/>
              <a:t>“Restructuring” the Student BOARD</a:t>
            </a:r>
          </a:p>
        </p:txBody>
      </p:sp>
      <p:sp>
        <p:nvSpPr>
          <p:cNvPr id="3" name="Content Placeholder 2">
            <a:extLst>
              <a:ext uri="{FF2B5EF4-FFF2-40B4-BE49-F238E27FC236}">
                <a16:creationId xmlns:a16="http://schemas.microsoft.com/office/drawing/2014/main" id="{5893C5D6-4CD6-4D06-A22B-5C0CC189C761}"/>
              </a:ext>
            </a:extLst>
          </p:cNvPr>
          <p:cNvSpPr>
            <a:spLocks noGrp="1"/>
          </p:cNvSpPr>
          <p:nvPr>
            <p:ph idx="1"/>
          </p:nvPr>
        </p:nvSpPr>
        <p:spPr>
          <a:xfrm>
            <a:off x="685801" y="2142068"/>
            <a:ext cx="10131425" cy="4305032"/>
          </a:xfrm>
        </p:spPr>
        <p:txBody>
          <a:bodyPr>
            <a:normAutofit/>
          </a:bodyPr>
          <a:lstStyle/>
          <a:p>
            <a:r>
              <a:rPr lang="en-US" sz="2000" dirty="0"/>
              <a:t>Develop and share leadership among all the members</a:t>
            </a:r>
          </a:p>
          <a:p>
            <a:pPr marL="0" indent="0">
              <a:buNone/>
            </a:pPr>
            <a:endParaRPr lang="en-US" sz="2000" dirty="0"/>
          </a:p>
          <a:p>
            <a:r>
              <a:rPr lang="en-US" sz="2000" dirty="0"/>
              <a:t>Be more inclusive</a:t>
            </a:r>
          </a:p>
          <a:p>
            <a:pPr marL="0" indent="0">
              <a:buNone/>
            </a:pPr>
            <a:endParaRPr lang="en-US" sz="2000" dirty="0"/>
          </a:p>
          <a:p>
            <a:r>
              <a:rPr lang="en-US" sz="2000" dirty="0"/>
              <a:t>Organize into subcommittees </a:t>
            </a:r>
          </a:p>
          <a:p>
            <a:pPr marL="0" indent="0">
              <a:buNone/>
            </a:pPr>
            <a:endParaRPr lang="en-US" sz="2000" dirty="0"/>
          </a:p>
          <a:p>
            <a:r>
              <a:rPr lang="en-US" sz="2000" dirty="0"/>
              <a:t>Restructure the Officers duties, set up an election process for earlier elections</a:t>
            </a:r>
          </a:p>
          <a:p>
            <a:pPr marL="0" indent="0">
              <a:buNone/>
            </a:pPr>
            <a:endParaRPr lang="en-US" sz="2000" dirty="0"/>
          </a:p>
          <a:p>
            <a:r>
              <a:rPr lang="en-US" sz="2000" dirty="0"/>
              <a:t>Rename the Student Board</a:t>
            </a:r>
          </a:p>
          <a:p>
            <a:endParaRPr lang="en-US" dirty="0"/>
          </a:p>
          <a:p>
            <a:endParaRPr lang="en-US" dirty="0"/>
          </a:p>
        </p:txBody>
      </p:sp>
    </p:spTree>
    <p:extLst>
      <p:ext uri="{BB962C8B-B14F-4D97-AF65-F5344CB8AC3E}">
        <p14:creationId xmlns:p14="http://schemas.microsoft.com/office/powerpoint/2010/main" val="19221642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9E9FA6-4300-4A6E-B28D-D7766DCC3397}"/>
              </a:ext>
            </a:extLst>
          </p:cNvPr>
          <p:cNvSpPr>
            <a:spLocks noGrp="1"/>
          </p:cNvSpPr>
          <p:nvPr>
            <p:ph type="title"/>
          </p:nvPr>
        </p:nvSpPr>
        <p:spPr/>
        <p:txBody>
          <a:bodyPr/>
          <a:lstStyle/>
          <a:p>
            <a:r>
              <a:rPr lang="en-US" u="sng" dirty="0" err="1"/>
              <a:t>RenamIng</a:t>
            </a:r>
            <a:r>
              <a:rPr lang="en-US" u="sng" dirty="0"/>
              <a:t> the Student Advisory Board</a:t>
            </a:r>
          </a:p>
        </p:txBody>
      </p:sp>
      <p:sp>
        <p:nvSpPr>
          <p:cNvPr id="3" name="Content Placeholder 2">
            <a:extLst>
              <a:ext uri="{FF2B5EF4-FFF2-40B4-BE49-F238E27FC236}">
                <a16:creationId xmlns:a16="http://schemas.microsoft.com/office/drawing/2014/main" id="{D107DE09-B463-4045-9DEE-E43A3A0CFA55}"/>
              </a:ext>
            </a:extLst>
          </p:cNvPr>
          <p:cNvSpPr>
            <a:spLocks noGrp="1"/>
          </p:cNvSpPr>
          <p:nvPr>
            <p:ph idx="1"/>
          </p:nvPr>
        </p:nvSpPr>
        <p:spPr>
          <a:xfrm>
            <a:off x="685801" y="2142067"/>
            <a:ext cx="10131425" cy="4449802"/>
          </a:xfrm>
        </p:spPr>
        <p:txBody>
          <a:bodyPr>
            <a:normAutofit fontScale="92500" lnSpcReduction="10000"/>
          </a:bodyPr>
          <a:lstStyle/>
          <a:p>
            <a:r>
              <a:rPr lang="en-US" sz="2400" dirty="0"/>
              <a:t>Student Leadership Committee</a:t>
            </a:r>
          </a:p>
          <a:p>
            <a:pPr marL="0" indent="0">
              <a:buNone/>
            </a:pPr>
            <a:endParaRPr lang="en-US" sz="2400" dirty="0"/>
          </a:p>
          <a:p>
            <a:r>
              <a:rPr lang="en-US" sz="2400" dirty="0"/>
              <a:t>Student Activities Leadership Committee</a:t>
            </a:r>
          </a:p>
          <a:p>
            <a:pPr marL="0" indent="0">
              <a:buNone/>
            </a:pPr>
            <a:endParaRPr lang="en-US" sz="2400" dirty="0"/>
          </a:p>
          <a:p>
            <a:r>
              <a:rPr lang="en-US" sz="2400" dirty="0"/>
              <a:t>Science Fair Student Board</a:t>
            </a:r>
          </a:p>
          <a:p>
            <a:pPr marL="0" indent="0">
              <a:buNone/>
            </a:pPr>
            <a:endParaRPr lang="en-US" sz="2400" dirty="0"/>
          </a:p>
          <a:p>
            <a:r>
              <a:rPr lang="en-US" sz="2400" dirty="0"/>
              <a:t>… Other suggestions (from small groups)</a:t>
            </a:r>
          </a:p>
          <a:p>
            <a:pPr lvl="1"/>
            <a:r>
              <a:rPr lang="en-US" sz="2200" dirty="0"/>
              <a:t>---- Student Activities Leadership Team(SALT)</a:t>
            </a:r>
          </a:p>
          <a:p>
            <a:pPr lvl="1"/>
            <a:r>
              <a:rPr lang="en-US" sz="2200" dirty="0"/>
              <a:t>---- Student Leadership Board</a:t>
            </a:r>
          </a:p>
          <a:p>
            <a:pPr lvl="1"/>
            <a:r>
              <a:rPr lang="en-US" sz="2200" dirty="0"/>
              <a:t>---- Science Fair Outreach Committee</a:t>
            </a:r>
          </a:p>
          <a:p>
            <a:endParaRPr lang="en-US" sz="2400" dirty="0"/>
          </a:p>
          <a:p>
            <a:pPr marL="0" indent="0">
              <a:buNone/>
            </a:pPr>
            <a:endParaRPr lang="en-US" dirty="0"/>
          </a:p>
        </p:txBody>
      </p:sp>
      <p:sp>
        <p:nvSpPr>
          <p:cNvPr id="4" name="TextBox 3">
            <a:extLst>
              <a:ext uri="{FF2B5EF4-FFF2-40B4-BE49-F238E27FC236}">
                <a16:creationId xmlns:a16="http://schemas.microsoft.com/office/drawing/2014/main" id="{C3CE3461-8D95-4E47-B2D4-ABECC23429EC}"/>
              </a:ext>
            </a:extLst>
          </p:cNvPr>
          <p:cNvSpPr txBox="1"/>
          <p:nvPr/>
        </p:nvSpPr>
        <p:spPr>
          <a:xfrm>
            <a:off x="8074810" y="5879068"/>
            <a:ext cx="3090441" cy="369332"/>
          </a:xfrm>
          <a:prstGeom prst="rect">
            <a:avLst/>
          </a:prstGeom>
          <a:noFill/>
        </p:spPr>
        <p:txBody>
          <a:bodyPr wrap="square" rtlCol="0">
            <a:spAutoFit/>
          </a:bodyPr>
          <a:lstStyle/>
          <a:p>
            <a:r>
              <a:rPr lang="en-US" dirty="0"/>
              <a:t>Vote</a:t>
            </a:r>
          </a:p>
        </p:txBody>
      </p:sp>
    </p:spTree>
    <p:extLst>
      <p:ext uri="{BB962C8B-B14F-4D97-AF65-F5344CB8AC3E}">
        <p14:creationId xmlns:p14="http://schemas.microsoft.com/office/powerpoint/2010/main" val="2455578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CC0B3-E822-4CB6-BD81-49227FBCE474}"/>
              </a:ext>
            </a:extLst>
          </p:cNvPr>
          <p:cNvSpPr>
            <a:spLocks noGrp="1"/>
          </p:cNvSpPr>
          <p:nvPr>
            <p:ph type="title"/>
          </p:nvPr>
        </p:nvSpPr>
        <p:spPr/>
        <p:txBody>
          <a:bodyPr/>
          <a:lstStyle/>
          <a:p>
            <a:r>
              <a:rPr lang="en-US" u="sng" dirty="0"/>
              <a:t>OFFICERS</a:t>
            </a:r>
          </a:p>
        </p:txBody>
      </p:sp>
      <p:sp>
        <p:nvSpPr>
          <p:cNvPr id="3" name="Content Placeholder 2">
            <a:extLst>
              <a:ext uri="{FF2B5EF4-FFF2-40B4-BE49-F238E27FC236}">
                <a16:creationId xmlns:a16="http://schemas.microsoft.com/office/drawing/2014/main" id="{47A11BF0-8686-4A6C-AB9A-FA5612A9C17E}"/>
              </a:ext>
            </a:extLst>
          </p:cNvPr>
          <p:cNvSpPr>
            <a:spLocks noGrp="1"/>
          </p:cNvSpPr>
          <p:nvPr>
            <p:ph idx="1"/>
          </p:nvPr>
        </p:nvSpPr>
        <p:spPr>
          <a:xfrm>
            <a:off x="685801" y="2142067"/>
            <a:ext cx="10131425" cy="3112839"/>
          </a:xfrm>
        </p:spPr>
        <p:txBody>
          <a:bodyPr>
            <a:normAutofit/>
          </a:bodyPr>
          <a:lstStyle/>
          <a:p>
            <a:r>
              <a:rPr lang="en-US" sz="2400" dirty="0"/>
              <a:t>President</a:t>
            </a:r>
          </a:p>
          <a:p>
            <a:r>
              <a:rPr lang="en-US" sz="2400" dirty="0"/>
              <a:t>Vice-President of Activities</a:t>
            </a:r>
          </a:p>
          <a:p>
            <a:r>
              <a:rPr lang="en-US" sz="2400" dirty="0"/>
              <a:t>Vice-President of Outreach</a:t>
            </a:r>
          </a:p>
          <a:p>
            <a:r>
              <a:rPr lang="en-US" sz="2400" dirty="0"/>
              <a:t>Secretary</a:t>
            </a:r>
          </a:p>
          <a:p>
            <a:r>
              <a:rPr lang="en-US" sz="2400" dirty="0"/>
              <a:t>Treasurer (new position!)</a:t>
            </a:r>
          </a:p>
        </p:txBody>
      </p:sp>
    </p:spTree>
    <p:extLst>
      <p:ext uri="{BB962C8B-B14F-4D97-AF65-F5344CB8AC3E}">
        <p14:creationId xmlns:p14="http://schemas.microsoft.com/office/powerpoint/2010/main" val="3248784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032D4-A17C-463B-A288-7F23D075BAA2}"/>
              </a:ext>
            </a:extLst>
          </p:cNvPr>
          <p:cNvSpPr>
            <a:spLocks noGrp="1"/>
          </p:cNvSpPr>
          <p:nvPr>
            <p:ph type="title"/>
          </p:nvPr>
        </p:nvSpPr>
        <p:spPr/>
        <p:txBody>
          <a:bodyPr/>
          <a:lstStyle/>
          <a:p>
            <a:r>
              <a:rPr lang="en-US" u="sng" dirty="0"/>
              <a:t>Requirements</a:t>
            </a:r>
          </a:p>
        </p:txBody>
      </p:sp>
      <p:sp>
        <p:nvSpPr>
          <p:cNvPr id="3" name="Content Placeholder 2">
            <a:extLst>
              <a:ext uri="{FF2B5EF4-FFF2-40B4-BE49-F238E27FC236}">
                <a16:creationId xmlns:a16="http://schemas.microsoft.com/office/drawing/2014/main" id="{C7E04C4D-8287-4ED2-9183-907688FFF0B0}"/>
              </a:ext>
            </a:extLst>
          </p:cNvPr>
          <p:cNvSpPr>
            <a:spLocks noGrp="1"/>
          </p:cNvSpPr>
          <p:nvPr>
            <p:ph idx="1"/>
          </p:nvPr>
        </p:nvSpPr>
        <p:spPr>
          <a:xfrm>
            <a:off x="685801" y="2142067"/>
            <a:ext cx="11247698" cy="4715933"/>
          </a:xfrm>
        </p:spPr>
        <p:txBody>
          <a:bodyPr>
            <a:normAutofit fontScale="92500" lnSpcReduction="10000"/>
          </a:bodyPr>
          <a:lstStyle/>
          <a:p>
            <a:r>
              <a:rPr lang="en-US" sz="2800" dirty="0"/>
              <a:t>one or more years with ACTIVE experience in the SAB/SLC demonstrating leadership capabilities and organization</a:t>
            </a:r>
          </a:p>
          <a:p>
            <a:pPr marL="0" indent="0">
              <a:buNone/>
            </a:pPr>
            <a:endParaRPr lang="en-US" sz="2800" dirty="0"/>
          </a:p>
          <a:p>
            <a:r>
              <a:rPr lang="en-US" sz="2800" dirty="0"/>
              <a:t>large time commitment</a:t>
            </a:r>
          </a:p>
          <a:p>
            <a:pPr marL="0" indent="0">
              <a:buNone/>
            </a:pPr>
            <a:endParaRPr lang="en-US" sz="2800" dirty="0"/>
          </a:p>
          <a:p>
            <a:r>
              <a:rPr lang="en-US" sz="2800" dirty="0"/>
              <a:t>excellent communication skills (both orally and written), availability before, during, and after science fair week </a:t>
            </a:r>
          </a:p>
          <a:p>
            <a:endParaRPr lang="en-US" sz="2800" dirty="0"/>
          </a:p>
          <a:p>
            <a:r>
              <a:rPr lang="en-US" sz="2800" dirty="0"/>
              <a:t>able to attend student board meetings, Management Committee meetings, and workshops (as needed)</a:t>
            </a:r>
          </a:p>
          <a:p>
            <a:endParaRPr lang="en-US" dirty="0"/>
          </a:p>
        </p:txBody>
      </p:sp>
    </p:spTree>
    <p:extLst>
      <p:ext uri="{BB962C8B-B14F-4D97-AF65-F5344CB8AC3E}">
        <p14:creationId xmlns:p14="http://schemas.microsoft.com/office/powerpoint/2010/main" val="29194721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TM03457452[[fn=Celestial]]</Template>
  <TotalTime>514</TotalTime>
  <Words>3572</Words>
  <Application>Microsoft Office PowerPoint</Application>
  <PresentationFormat>Widescreen</PresentationFormat>
  <Paragraphs>343</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Celestial</vt:lpstr>
      <vt:lpstr>Welcome to the GSDSEF Student BOARD</vt:lpstr>
      <vt:lpstr>AGENDA</vt:lpstr>
      <vt:lpstr>PURPOSE:</vt:lpstr>
      <vt:lpstr>WHAT THE STUDENT BOARD DOES…</vt:lpstr>
      <vt:lpstr>Expectations of Members</vt:lpstr>
      <vt:lpstr>“Restructuring” the Student BOARD</vt:lpstr>
      <vt:lpstr>RenamIng the Student Advisory Board</vt:lpstr>
      <vt:lpstr>OFFICERS</vt:lpstr>
      <vt:lpstr>Requirements</vt:lpstr>
      <vt:lpstr>PRESIDENT</vt:lpstr>
      <vt:lpstr>Vice-president of Student Activities</vt:lpstr>
      <vt:lpstr>Vice-president of Outreach</vt:lpstr>
      <vt:lpstr>SECretary</vt:lpstr>
      <vt:lpstr>TREAsurer</vt:lpstr>
      <vt:lpstr>Election for 2018-2019 </vt:lpstr>
      <vt:lpstr>SUBCOMMITTEES </vt:lpstr>
      <vt:lpstr>Outreach – Workshop and Peer Mentors</vt:lpstr>
      <vt:lpstr>FAMILY SCIENCE DAY</vt:lpstr>
      <vt:lpstr>T-Shirt/Science Art COntest</vt:lpstr>
      <vt:lpstr>MEDIA and communications</vt:lpstr>
      <vt:lpstr>SCIENCE FAIR WEEK SUPPORT/VOLUNTEERS</vt:lpstr>
      <vt:lpstr>Elections PROCESS </vt:lpstr>
      <vt:lpstr>SIGN UP FOR SUBCOMMITTEE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GSDSEF Student BOARD</dc:title>
  <dc:creator>Jelen Rodecker</dc:creator>
  <cp:lastModifiedBy>Jelen Rodecker</cp:lastModifiedBy>
  <cp:revision>56</cp:revision>
  <dcterms:created xsi:type="dcterms:W3CDTF">2018-09-16T20:11:32Z</dcterms:created>
  <dcterms:modified xsi:type="dcterms:W3CDTF">2018-09-18T05:28:32Z</dcterms:modified>
</cp:coreProperties>
</file>