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70" r:id="rId4"/>
    <p:sldId id="257" r:id="rId5"/>
    <p:sldId id="258" r:id="rId6"/>
    <p:sldId id="267" r:id="rId7"/>
    <p:sldId id="264" r:id="rId8"/>
    <p:sldId id="266" r:id="rId9"/>
    <p:sldId id="273" r:id="rId10"/>
    <p:sldId id="272" r:id="rId11"/>
    <p:sldId id="271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0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309A6-A511-420A-8B3A-C0581C1D8EFD}" type="datetimeFigureOut">
              <a:rPr lang="en-US" smtClean="0"/>
              <a:t>9/19/18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E1A78-E663-4800-B842-1D99C040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98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6CB0-AB78-470B-AEE4-4A11F36DB087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CDD4-AE91-438D-B131-52D1B36E0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6CB0-AB78-470B-AEE4-4A11F36DB087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CDD4-AE91-438D-B131-52D1B36E0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3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6CB0-AB78-470B-AEE4-4A11F36DB087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CDD4-AE91-438D-B131-52D1B36E0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4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6CB0-AB78-470B-AEE4-4A11F36DB087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CDD4-AE91-438D-B131-52D1B36E0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3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6CB0-AB78-470B-AEE4-4A11F36DB087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CDD4-AE91-438D-B131-52D1B36E0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4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6CB0-AB78-470B-AEE4-4A11F36DB087}" type="datetimeFigureOut">
              <a:rPr lang="en-US" smtClean="0"/>
              <a:t>9/19/18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CDD4-AE91-438D-B131-52D1B36E0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7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6CB0-AB78-470B-AEE4-4A11F36DB087}" type="datetimeFigureOut">
              <a:rPr lang="en-US" smtClean="0"/>
              <a:t>9/19/18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CDD4-AE91-438D-B131-52D1B36E0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3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6CB0-AB78-470B-AEE4-4A11F36DB087}" type="datetimeFigureOut">
              <a:rPr lang="en-US" smtClean="0"/>
              <a:t>9/19/18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CDD4-AE91-438D-B131-52D1B36E0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7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6CB0-AB78-470B-AEE4-4A11F36DB087}" type="datetimeFigureOut">
              <a:rPr lang="en-US" smtClean="0"/>
              <a:t>9/19/18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CDD4-AE91-438D-B131-52D1B36E0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6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6CB0-AB78-470B-AEE4-4A11F36DB087}" type="datetimeFigureOut">
              <a:rPr lang="en-US" smtClean="0"/>
              <a:t>9/19/18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CDD4-AE91-438D-B131-52D1B36E0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6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6CB0-AB78-470B-AEE4-4A11F36DB087}" type="datetimeFigureOut">
              <a:rPr lang="en-US" smtClean="0"/>
              <a:t>9/19/18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CDD4-AE91-438D-B131-52D1B36E0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0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46CB0-AB78-470B-AEE4-4A11F36DB087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CCDD4-AE91-438D-B131-52D1B36E0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1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Relationship Id="rId3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2838450"/>
          </a:xfrm>
        </p:spPr>
        <p:txBody>
          <a:bodyPr/>
          <a:lstStyle/>
          <a:p>
            <a:r>
              <a:rPr lang="en-US" dirty="0" smtClean="0"/>
              <a:t>Integrating Inquiry into science education STEM &amp; Science Fair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2238190"/>
            <a:ext cx="3557261" cy="135292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Michelle </a:t>
            </a:r>
          </a:p>
          <a:p>
            <a:r>
              <a:rPr lang="en-US" dirty="0" err="1" smtClean="0"/>
              <a:t>Mardahl</a:t>
            </a:r>
            <a:r>
              <a:rPr lang="en-US" dirty="0" smtClean="0"/>
              <a:t> </a:t>
            </a:r>
          </a:p>
          <a:p>
            <a:r>
              <a:rPr lang="en-US" dirty="0" smtClean="0"/>
              <a:t>Bonita Vista HS</a:t>
            </a:r>
          </a:p>
          <a:p>
            <a:r>
              <a:rPr lang="en-US" dirty="0" smtClean="0"/>
              <a:t>15 years </a:t>
            </a:r>
            <a:r>
              <a:rPr lang="en-US" dirty="0" err="1" smtClean="0"/>
              <a:t>Sci</a:t>
            </a:r>
            <a:r>
              <a:rPr lang="en-US" dirty="0" smtClean="0"/>
              <a:t> Fair Advisor</a:t>
            </a:r>
          </a:p>
          <a:p>
            <a:r>
              <a:rPr lang="en-US" dirty="0" smtClean="0"/>
              <a:t>Club Advisor Science &amp; Engineering Club</a:t>
            </a:r>
          </a:p>
        </p:txBody>
      </p:sp>
      <p:pic>
        <p:nvPicPr>
          <p:cNvPr id="4098" name="Picture 2" descr="http://cmitsouth.org/wp-content/uploads/2014/06/STEM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62400"/>
            <a:ext cx="5884536" cy="250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47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600200"/>
            <a:ext cx="8763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I. Introduction</a:t>
            </a:r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AT least 1 page in length	5 </a:t>
            </a:r>
            <a:r>
              <a:rPr lang="en-US" sz="1200" dirty="0" err="1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pts</a:t>
            </a:r>
            <a:endParaRPr lang="en-US" sz="1200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1200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Purpose-short statement 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B.  background - Explain the human impact and effect on the environment  (cite reference such as Drews,2002) 1 </a:t>
            </a:r>
            <a:r>
              <a:rPr lang="en-US" sz="1200" dirty="0" err="1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pt</a:t>
            </a:r>
            <a:endParaRPr lang="en-US" sz="1200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Explain your experimental variable, how much is in the environment ppm  (cite source) 1 </a:t>
            </a:r>
            <a:r>
              <a:rPr lang="en-US" sz="1200" dirty="0" err="1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The specific harm it may cause on your experimental organism.  </a:t>
            </a:r>
          </a:p>
          <a:p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Background on your experimental organism  + at least 3 correct citations  1 </a:t>
            </a:r>
            <a:r>
              <a:rPr lang="en-US" sz="1200" dirty="0" err="1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C.  hypothesis-I predict _____ because _____( explanation for your prediction) 1 </a:t>
            </a:r>
            <a:r>
              <a:rPr lang="en-US" sz="1200" dirty="0" err="1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pt</a:t>
            </a:r>
            <a:endParaRPr lang="en-US" sz="1200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200" b="1" kern="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II. Procedure</a:t>
            </a:r>
            <a:r>
              <a:rPr lang="en-US" sz="1200" kern="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-   (At least 1 page in length separate this from part I)  8 </a:t>
            </a:r>
            <a:r>
              <a:rPr lang="en-US" sz="1200" kern="0" dirty="0" err="1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pts</a:t>
            </a:r>
            <a:endParaRPr lang="en-US" sz="1200" b="1" kern="0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Materials- list all equipment and materials; Specify size, dimensions, brand, type of material needed 2 </a:t>
            </a:r>
            <a:r>
              <a:rPr lang="en-US" sz="1200" dirty="0" err="1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pts</a:t>
            </a:r>
            <a:endParaRPr lang="en-US" sz="1200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Method- STEP by step detail exactly how you set up lab so anyone else can repeat it  -repeat/label groups ; List exactly what to measure how to measure and when to measure and how many trials 3 </a:t>
            </a:r>
            <a:r>
              <a:rPr lang="en-US" sz="1200" dirty="0" err="1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pt</a:t>
            </a:r>
            <a:endParaRPr lang="en-US" sz="1200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C. Table of Variables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Independent Variable- 1pt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Dependent Variable- what you are measuring &amp; units 1pt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Controlled Variable – what is kept the same and how and why you kept it the same between exp. &amp; control plate. Need at least 4 ways in which the control will be the exact same treatment as the experiment.  What can not be controlled? 4 </a:t>
            </a:r>
            <a:r>
              <a:rPr lang="en-US" sz="1200" dirty="0" err="1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pts</a:t>
            </a:r>
            <a:endParaRPr lang="en-US" sz="1200" dirty="0"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98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"/>
            <a:ext cx="8305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Formal Lab Guidelines</a:t>
            </a:r>
            <a:endParaRPr lang="en-US" sz="1200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200" b="1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Title</a:t>
            </a:r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- use a complete sentence stating outcome or purpose of lab</a:t>
            </a:r>
          </a:p>
          <a:p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200" b="1" kern="0" dirty="0">
                <a:latin typeface="Times" panose="02020603050405020304" pitchFamily="18" charset="0"/>
                <a:cs typeface="Times New Roman" panose="02020603050405020304" pitchFamily="18" charset="0"/>
              </a:rPr>
              <a:t>I. Introduction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A.  Purpose-short statement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B.  background and theory- short paragraphs, predict results and cite sources (ex:  </a:t>
            </a:r>
            <a:r>
              <a:rPr lang="en-US" sz="1200" dirty="0" err="1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Mader</a:t>
            </a:r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, 2001)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C.  hypothesis-needs to have an explanation for your prediction</a:t>
            </a:r>
          </a:p>
          <a:p>
            <a:r>
              <a:rPr lang="en-US" sz="1200" b="1" kern="0" dirty="0">
                <a:latin typeface="Times" panose="02020603050405020304" pitchFamily="18" charset="0"/>
                <a:cs typeface="Times New Roman" panose="02020603050405020304" pitchFamily="18" charset="0"/>
              </a:rPr>
              <a:t>II. Procedure-</a:t>
            </a:r>
          </a:p>
          <a:p>
            <a:pPr indent="457200"/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A. Materials- list and or drawings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2"/>
              <a:tabLst>
                <a:tab pos="685800" algn="l"/>
              </a:tabLst>
            </a:pPr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Method- refer to handout and draw a flowchart in enough detail so it can be repeated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2"/>
              <a:tabLst>
                <a:tab pos="685800" algn="l"/>
              </a:tabLst>
            </a:pPr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SAFETY considerations- eye-ware, disposal of reagents, products</a:t>
            </a:r>
          </a:p>
          <a:p>
            <a:pPr indent="457200"/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D. Table of Variables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Independent Variable- that which you will change in the experimental group- what you are testing for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Dependent Variable- what you are measuring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Controlled Variable explain how and why these are kept the same (NOT just to get accurate results!)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Uncontrolled variables- what you could not control</a:t>
            </a:r>
          </a:p>
          <a:p>
            <a:r>
              <a:rPr lang="en-US" sz="1200" b="1" kern="0" dirty="0">
                <a:latin typeface="Times" panose="02020603050405020304" pitchFamily="18" charset="0"/>
                <a:cs typeface="Times New Roman" panose="02020603050405020304" pitchFamily="18" charset="0"/>
              </a:rPr>
              <a:t>III. Results- Number Tables and Graphs-(6pts)</a:t>
            </a:r>
          </a:p>
          <a:p>
            <a:pPr indent="457200"/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A. Data</a:t>
            </a:r>
          </a:p>
          <a:p>
            <a:pPr marL="45720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1.  Qualitative – make observations –color/smell/see or note changes</a:t>
            </a:r>
          </a:p>
          <a:p>
            <a:pPr marL="45720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2.  Quantitative- Chart measured data (height/weight/number) include units &amp; limitations </a:t>
            </a:r>
          </a:p>
          <a:p>
            <a:pPr marL="365760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(ex.  10.0 g +/- 0.1 g) </a:t>
            </a:r>
          </a:p>
          <a:p>
            <a:pPr indent="457200"/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B.  Data Analysis- Transformed Data- Graphs/Tables/charts/ Statistics- 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Show Sample Calculations- Data is transformed by calculating the total/averaging/ rates/ percent change.  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Graphs must have a Title/ Labeled X axis (independent variable) Y axis (dependent variable) include units with a legend showing both the control and experiment.  Error Bars show +/- limitations in standard deviation for class average or note uncertainty.  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Column Graphs used to compare data.  T-TEST 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Line Graphs used to show differences over time or dosage- connect points in best fit  &amp; perform r2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200" b="1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IV. Conclusions and Discussion</a:t>
            </a:r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b="1" i="1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at least 1 page in length</a:t>
            </a:r>
            <a:r>
              <a:rPr lang="en-US" sz="1200" b="1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)-(3pts)</a:t>
            </a:r>
            <a:endParaRPr lang="en-US" sz="1200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A.  Summary-how did you change a variable and what was the effect?</a:t>
            </a:r>
          </a:p>
          <a:p>
            <a:r>
              <a:rPr lang="en-US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B.  Interpretations of data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25326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839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3333"/>
                </a:solidFill>
                <a:latin typeface="Open Sans"/>
              </a:rPr>
              <a:t>Advisor Responsibilities</a:t>
            </a:r>
            <a:endParaRPr lang="en-US" dirty="0">
              <a:solidFill>
                <a:srgbClr val="333333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3333"/>
                </a:solidFill>
                <a:latin typeface="Open Sans"/>
              </a:rPr>
              <a:t>submitting 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and signing paperwork. If the project was done at school, the sponsor is also responsible for active supervision of the experimentation.</a:t>
            </a:r>
          </a:p>
          <a:p>
            <a:r>
              <a:rPr lang="en-US" dirty="0">
                <a:solidFill>
                  <a:srgbClr val="333333"/>
                </a:solidFill>
                <a:latin typeface="Open Sans"/>
              </a:rPr>
              <a:t> </a:t>
            </a:r>
            <a:endParaRPr lang="en-US" dirty="0" smtClean="0">
              <a:solidFill>
                <a:srgbClr val="333333"/>
              </a:solidFill>
              <a:latin typeface="Open Sans"/>
            </a:endParaRPr>
          </a:p>
          <a:p>
            <a:r>
              <a:rPr lang="en-US" dirty="0" smtClean="0">
                <a:solidFill>
                  <a:srgbClr val="333333"/>
                </a:solidFill>
                <a:latin typeface="Open Sans"/>
              </a:rPr>
              <a:t>evaluate 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any possible risks involved in order to ensure the health and safety of the student conducting the research and the humans and/or animals involved in the study.</a:t>
            </a:r>
          </a:p>
          <a:p>
            <a:r>
              <a:rPr lang="en-US" dirty="0">
                <a:solidFill>
                  <a:srgbClr val="333333"/>
                </a:solidFill>
                <a:latin typeface="Open Sans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Open Sans"/>
              </a:rPr>
              <a:t>must review the student’s Project Proposal Plan and ensure that:</a:t>
            </a:r>
          </a:p>
          <a:p>
            <a:r>
              <a:rPr lang="en-US" dirty="0">
                <a:solidFill>
                  <a:srgbClr val="333333"/>
                </a:solidFill>
                <a:latin typeface="Open Sans"/>
              </a:rPr>
              <a:t>         a) experimentation is within GSDSEF rules and regulations, </a:t>
            </a:r>
            <a:r>
              <a:rPr lang="en-US" dirty="0" smtClean="0">
                <a:solidFill>
                  <a:srgbClr val="333333"/>
                </a:solidFill>
                <a:latin typeface="Open Sans"/>
              </a:rPr>
              <a:t>fed, state laws</a:t>
            </a:r>
            <a:endParaRPr lang="en-US" dirty="0">
              <a:solidFill>
                <a:srgbClr val="333333"/>
              </a:solidFill>
              <a:latin typeface="Open Sans"/>
            </a:endParaRPr>
          </a:p>
          <a:p>
            <a:r>
              <a:rPr lang="en-US" dirty="0">
                <a:solidFill>
                  <a:srgbClr val="333333"/>
                </a:solidFill>
                <a:latin typeface="Open Sans"/>
              </a:rPr>
              <a:t>         b) </a:t>
            </a:r>
            <a:r>
              <a:rPr lang="en-US" dirty="0" smtClean="0">
                <a:solidFill>
                  <a:srgbClr val="333333"/>
                </a:solidFill>
                <a:latin typeface="Open Sans"/>
              </a:rPr>
              <a:t>Certification 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forms required are completed and </a:t>
            </a:r>
            <a:r>
              <a:rPr lang="en-US" dirty="0" smtClean="0">
                <a:solidFill>
                  <a:srgbClr val="333333"/>
                </a:solidFill>
                <a:latin typeface="Open Sans"/>
              </a:rPr>
              <a:t>signed</a:t>
            </a:r>
            <a:endParaRPr lang="en-US" dirty="0">
              <a:solidFill>
                <a:srgbClr val="333333"/>
              </a:solidFill>
              <a:latin typeface="Open Sans"/>
            </a:endParaRPr>
          </a:p>
          <a:p>
            <a:r>
              <a:rPr lang="en-US" dirty="0">
                <a:solidFill>
                  <a:srgbClr val="333333"/>
                </a:solidFill>
                <a:latin typeface="Open Sans"/>
              </a:rPr>
              <a:t>         c) </a:t>
            </a:r>
            <a:r>
              <a:rPr lang="en-US" dirty="0" smtClean="0">
                <a:solidFill>
                  <a:srgbClr val="333333"/>
                </a:solidFill>
                <a:latin typeface="Open Sans"/>
              </a:rPr>
              <a:t>parent permission forms before 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the student begins the project;</a:t>
            </a:r>
          </a:p>
          <a:p>
            <a:r>
              <a:rPr lang="en-US" dirty="0">
                <a:solidFill>
                  <a:srgbClr val="333333"/>
                </a:solidFill>
                <a:latin typeface="Open Sans"/>
              </a:rPr>
              <a:t>       </a:t>
            </a:r>
          </a:p>
          <a:p>
            <a:r>
              <a:rPr lang="en-US" dirty="0">
                <a:solidFill>
                  <a:srgbClr val="333333"/>
                </a:solidFill>
                <a:latin typeface="Open Sans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Open Sans"/>
              </a:rPr>
              <a:t>keeps on file student’s Project Proposal and any other needed completed/signed Certification forms.</a:t>
            </a:r>
          </a:p>
          <a:p>
            <a:r>
              <a:rPr lang="en-US" dirty="0">
                <a:solidFill>
                  <a:srgbClr val="333333"/>
                </a:solidFill>
                <a:latin typeface="Open Sans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Open Sans"/>
              </a:rPr>
              <a:t>ensures students follow all deadlines</a:t>
            </a:r>
            <a:r>
              <a:rPr lang="en-US" dirty="0" smtClean="0">
                <a:solidFill>
                  <a:srgbClr val="333333"/>
                </a:solidFill>
                <a:latin typeface="Open Sans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Open Sans"/>
              </a:rPr>
              <a:t>Sample notebook at https://www.gsdsef.org/sites/default/files/gsdsef-sample-notebook-rev-for-2018.pdf-_0.pdf</a:t>
            </a:r>
          </a:p>
          <a:p>
            <a:r>
              <a:rPr lang="en-US" dirty="0">
                <a:solidFill>
                  <a:srgbClr val="333333"/>
                </a:solidFill>
                <a:latin typeface="Open San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14285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originals/26/08/ec/2608ecbe830f5be6f6beb83ebc7a0e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9067800" cy="661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95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I get involved?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15 years ago Sonia Kim asked me! Now at Harvard MD-PhD </a:t>
            </a:r>
            <a:r>
              <a:rPr lang="en-US" dirty="0" err="1" smtClean="0"/>
              <a:t>Sci</a:t>
            </a:r>
            <a:r>
              <a:rPr lang="en-US" dirty="0" smtClean="0"/>
              <a:t> Fair was her hobby</a:t>
            </a:r>
          </a:p>
          <a:p>
            <a:r>
              <a:rPr lang="en-US" dirty="0" err="1" smtClean="0"/>
              <a:t>Renae</a:t>
            </a:r>
            <a:r>
              <a:rPr lang="en-US" dirty="0" smtClean="0"/>
              <a:t> Cruz- earning PhD at U of Washington</a:t>
            </a:r>
          </a:p>
          <a:p>
            <a:r>
              <a:rPr lang="en-US" dirty="0" err="1" smtClean="0"/>
              <a:t>Mailyn</a:t>
            </a:r>
            <a:r>
              <a:rPr lang="en-US" dirty="0" smtClean="0"/>
              <a:t> </a:t>
            </a:r>
            <a:r>
              <a:rPr lang="en-US" dirty="0" err="1" smtClean="0"/>
              <a:t>Nashiguchi</a:t>
            </a:r>
            <a:r>
              <a:rPr lang="en-US" dirty="0" smtClean="0"/>
              <a:t>- earning PhD at  U of Penn (passed orals)</a:t>
            </a:r>
          </a:p>
          <a:p>
            <a:r>
              <a:rPr lang="en-US" dirty="0" smtClean="0"/>
              <a:t>Arianna </a:t>
            </a:r>
            <a:r>
              <a:rPr lang="en-US" dirty="0" err="1" smtClean="0"/>
              <a:t>Andere</a:t>
            </a:r>
            <a:r>
              <a:rPr lang="en-US" dirty="0" smtClean="0"/>
              <a:t>- Undergrad research at Brown- publishing 1</a:t>
            </a:r>
            <a:r>
              <a:rPr lang="en-US" baseline="30000" dirty="0" smtClean="0"/>
              <a:t>st</a:t>
            </a:r>
            <a:r>
              <a:rPr lang="en-US" dirty="0" smtClean="0"/>
              <a:t> author paper this spring</a:t>
            </a:r>
          </a:p>
          <a:p>
            <a:r>
              <a:rPr lang="en-US" dirty="0" smtClean="0"/>
              <a:t>Victor Escobedo &amp; Diego Cervantes, </a:t>
            </a:r>
            <a:r>
              <a:rPr lang="en-US" dirty="0" err="1" smtClean="0"/>
              <a:t>Malida</a:t>
            </a:r>
            <a:r>
              <a:rPr lang="en-US" dirty="0" smtClean="0"/>
              <a:t> Heck, </a:t>
            </a:r>
            <a:r>
              <a:rPr lang="en-US" dirty="0" err="1" smtClean="0"/>
              <a:t>Leib</a:t>
            </a:r>
            <a:r>
              <a:rPr lang="en-US" dirty="0" smtClean="0"/>
              <a:t> </a:t>
            </a:r>
            <a:r>
              <a:rPr lang="en-US" dirty="0" err="1" smtClean="0"/>
              <a:t>Lipowki</a:t>
            </a:r>
            <a:r>
              <a:rPr lang="en-US" dirty="0" smtClean="0"/>
              <a:t> UCSD, USC, SDSU &amp; UCD undergraduate research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s://plus.google.com/u/1/_/focus/photos/public/AIbEiAIAAABDCLHCyoi1-8mOPiILdmNhcmRfcGhvdG8qKDQ5NjM5OWNiMjcxOTBiZDRiYTAyZjBiMmFhODU3YjE0M2I3YjQ1MWEwAXpNUcsenNdHEG-eU4QnQllY86QY?sz=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67" y="189610"/>
            <a:ext cx="1203643" cy="120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Profile ph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Profile pho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Profile phot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12" y="229235"/>
            <a:ext cx="762000" cy="982807"/>
          </a:xfrm>
          <a:prstGeom prst="rect">
            <a:avLst/>
          </a:prstGeom>
        </p:spPr>
      </p:pic>
      <p:sp>
        <p:nvSpPr>
          <p:cNvPr id="11" name="AutoShape 10" descr="Profile phot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038600"/>
            <a:ext cx="3429000" cy="2571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12" y="1653381"/>
            <a:ext cx="2761100" cy="2209800"/>
          </a:xfrm>
          <a:prstGeom prst="rect">
            <a:avLst/>
          </a:prstGeom>
        </p:spPr>
      </p:pic>
      <p:sp>
        <p:nvSpPr>
          <p:cNvPr id="15" name="AutoShape 12" descr="Profile phot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76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Leib</a:t>
            </a:r>
            <a:r>
              <a:rPr lang="en-US" dirty="0" smtClean="0"/>
              <a:t> at UCD Undergrad Research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548915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597" y="342900"/>
            <a:ext cx="512602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Adding Inquiry into Science classes is a STEM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086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Choice of a variable- list of potential ones or open ended but </a:t>
            </a:r>
            <a:r>
              <a:rPr lang="en-US" b="1" dirty="0" smtClean="0"/>
              <a:t>Hypothesis based</a:t>
            </a:r>
          </a:p>
          <a:p>
            <a:r>
              <a:rPr lang="en-US" dirty="0" smtClean="0"/>
              <a:t>Give general directions then modify method to investigate a factor of their choice</a:t>
            </a:r>
          </a:p>
          <a:p>
            <a:r>
              <a:rPr lang="en-US" dirty="0" smtClean="0"/>
              <a:t>Planning lab- student is given an objective only.  They design method, determine the materials needed</a:t>
            </a:r>
          </a:p>
          <a:p>
            <a:r>
              <a:rPr lang="en-US" dirty="0" smtClean="0"/>
              <a:t>Students are introduced to a piece of equipment or supply and design their own experiment</a:t>
            </a:r>
            <a:endParaRPr lang="en-US" dirty="0"/>
          </a:p>
        </p:txBody>
      </p:sp>
      <p:pic>
        <p:nvPicPr>
          <p:cNvPr id="4" name="Picture 5" descr="C:\Documents and Settings\mmardahl-dumesnil\Local Settings\Temporary Internet Files\Content.IE5\97XYVC59\MC9001334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619" y="838200"/>
            <a:ext cx="176538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mmardahl-dumesnil\Local Settings\Temporary Internet Files\Content.IE5\Y40YPV5L\MC9003355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871597" cy="208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799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&amp;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32037"/>
            <a:ext cx="4800600" cy="39163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Promote student engagement</a:t>
            </a:r>
          </a:p>
          <a:p>
            <a:r>
              <a:rPr lang="en-US" dirty="0" smtClean="0"/>
              <a:t>Encourages student directed learning and academic language development in collaborative working groups</a:t>
            </a:r>
          </a:p>
          <a:p>
            <a:r>
              <a:rPr lang="en-US" dirty="0" smtClean="0"/>
              <a:t>Uses problem solving, critical thinking skills such as analysis, application, synthesis, evaluation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5052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Students need more time!!!</a:t>
            </a:r>
          </a:p>
          <a:p>
            <a:r>
              <a:rPr lang="en-US" dirty="0" smtClean="0"/>
              <a:t>Need a lower student to teacher ratio to properly supervise beginning stages and offer timely feed-back</a:t>
            </a:r>
          </a:p>
          <a:p>
            <a:r>
              <a:rPr lang="en-US" dirty="0" smtClean="0"/>
              <a:t>Equipment</a:t>
            </a:r>
          </a:p>
          <a:p>
            <a:r>
              <a:rPr lang="en-US" dirty="0" smtClean="0"/>
              <a:t>Prep time</a:t>
            </a:r>
            <a:endParaRPr lang="en-US" dirty="0"/>
          </a:p>
        </p:txBody>
      </p:sp>
      <p:pic>
        <p:nvPicPr>
          <p:cNvPr id="2051" name="Picture 3" descr="C:\Documents and Settings\mmardahl-dumesnil\Local Settings\Temporary Internet Files\Content.IE5\97XYVC59\MC90034183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1690728" cy="136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mmardahl-dumesnil\Local Settings\Temporary Internet Files\Content.IE5\PL7MHW3D\MC9003835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876800"/>
            <a:ext cx="935431" cy="91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mmardahl-dumesnil\Local Settings\Temporary Internet Files\Content.IE5\PL7MHW3D\MC900389762[2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1818742" cy="178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10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257425"/>
            <a:ext cx="7848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FAQ: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How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much of the grade a STEM Project constitutes in your class 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Timelines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How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much extra time you spend…     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How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you grade your STEM projects.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How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you determine which projects to send on to the District STEM Fair..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400" dirty="0"/>
          </a:p>
        </p:txBody>
      </p:sp>
      <p:pic>
        <p:nvPicPr>
          <p:cNvPr id="2050" name="Picture 2" descr="https://tse1.mm.bing.net/th?id=OIP.8pcL6gPMKF9-f8EGgodYMwHaC1&amp;pid=A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"/>
            <a:ext cx="45148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615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5658"/>
            <a:ext cx="5777484" cy="564153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IB program requires students plan and execute their own personal projects – 20% of the IB Science test</a:t>
            </a:r>
          </a:p>
          <a:p>
            <a:r>
              <a:rPr lang="en-US" dirty="0" smtClean="0"/>
              <a:t>I let them have 2 weeks of class to complete it</a:t>
            </a:r>
          </a:p>
          <a:p>
            <a:r>
              <a:rPr lang="en-US" dirty="0" smtClean="0"/>
              <a:t>Open ended- whatever topic they wish to pursue as long as we have materials &amp; equipment </a:t>
            </a:r>
          </a:p>
          <a:p>
            <a:r>
              <a:rPr lang="en-US" dirty="0" smtClean="0"/>
              <a:t>EC if they bring to science fair for IB HL biology</a:t>
            </a:r>
          </a:p>
          <a:p>
            <a:r>
              <a:rPr lang="en-US" dirty="0" smtClean="0"/>
              <a:t>AP biology (All AP Sciences should!) also has inquiry components- but AP bio students they have to come in extra to complete 3 trials for science fair</a:t>
            </a:r>
          </a:p>
          <a:p>
            <a:r>
              <a:rPr lang="en-US" dirty="0" smtClean="0"/>
              <a:t>Emphasis on </a:t>
            </a:r>
            <a:r>
              <a:rPr lang="en-US" u="sng" dirty="0" smtClean="0"/>
              <a:t>Hypothesis Based Scientific Method and not Discovery Science</a:t>
            </a:r>
          </a:p>
          <a:p>
            <a:endParaRPr lang="en-US" dirty="0"/>
          </a:p>
        </p:txBody>
      </p:sp>
      <p:sp>
        <p:nvSpPr>
          <p:cNvPr id="5" name="AutoShape 2" descr="International Baccalaure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s://www.bromsgrove-school.co.uk/uploads/images/IB/IB-bi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79835"/>
            <a:ext cx="233056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782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9625" y="1905000"/>
            <a:ext cx="73152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FAQ: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How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much of the grade a STEM Project constitutes in your class </a:t>
            </a: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ACC biology planning group lab is ~ 5% of their grade semester 2; IB biology ~10% of grade Semester 2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4) Handouts/web info you use to introduce the STEM Project.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Expectation general information give planning guide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5) Timelines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ACC biology give a month of class time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6) How much extra time you spend…  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Depends on the individual 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 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7) How you grade your STEM projects. 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Given rubric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8) How you determine which projects to send on to the District STEM Fair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..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Anyone that wants to go has been accepted. Problem to motivate High school students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dirty="0"/>
          </a:p>
        </p:txBody>
      </p:sp>
      <p:pic>
        <p:nvPicPr>
          <p:cNvPr id="6" name="Picture 2" descr="https://tse1.mm.bing.net/th?id=OIP.8pcL6gPMKF9-f8EGgodYMwHaC1&amp;pid=A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672"/>
            <a:ext cx="45148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209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458200" cy="7068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Name_____________________________________________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 Fair Planning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 Science Fair notebook:  https://www.gsdsef.org/sites/default/files/gsdsef-sample-notebook-rev-for-2018.pdf-_0.pdf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Topic- Main idea that you want to study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at least 10 sources for background- attach bibliography.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Attach Parent permission form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Materials needed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being measured?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are you setting up a control experiment?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procedure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477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13418</TotalTime>
  <Words>474</Words>
  <Application>Microsoft Macintosh PowerPoint</Application>
  <PresentationFormat>On-screen Show (4:3)</PresentationFormat>
  <Paragraphs>136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Integrating Inquiry into science education STEM &amp; Science Fair </vt:lpstr>
      <vt:lpstr>Why did I get involved?</vt:lpstr>
      <vt:lpstr>Leib at UCD Undergrad Research</vt:lpstr>
      <vt:lpstr>Adding Inquiry into Science classes is a STEM goal</vt:lpstr>
      <vt:lpstr>Pros &amp; Cons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Inquiry into science education- required element of IB</dc:title>
  <dc:creator>mmardahl-dumesnil</dc:creator>
  <cp:lastModifiedBy>Steve Rodecker</cp:lastModifiedBy>
  <cp:revision>29</cp:revision>
  <dcterms:created xsi:type="dcterms:W3CDTF">2012-08-16T18:55:00Z</dcterms:created>
  <dcterms:modified xsi:type="dcterms:W3CDTF">2018-09-19T23:07:31Z</dcterms:modified>
</cp:coreProperties>
</file>