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4206abdd62_0_6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206abdd62_0_6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4206abdd62_0_4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206abdd62_0_4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4206abdd62_0_4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206abdd62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4206abdd62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4206abdd62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4206abdd62_0_4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206abdd62_0_4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4206abdd62_0_5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4206abdd62_0_5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4206abdd62_0_6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206abdd62_0_6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4206abdd62_0_6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4206abdd62_0_6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4206abdd62_0_6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4206abdd62_0_6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7200"/>
              <a:t>Science Fair</a:t>
            </a:r>
            <a:endParaRPr sz="7200"/>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sz="4800">
                <a:solidFill>
                  <a:srgbClr val="FF0000"/>
                </a:solidFill>
              </a:rPr>
              <a:t>HELP!!!</a:t>
            </a:r>
            <a:endParaRPr sz="480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Google Classroom</a:t>
            </a:r>
            <a:endParaRPr sz="4800"/>
          </a:p>
        </p:txBody>
      </p:sp>
      <p:sp>
        <p:nvSpPr>
          <p:cNvPr id="140" name="Google Shape;140;p22"/>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All writing assignments in one place</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Start Early</a:t>
            </a:r>
            <a:endParaRPr sz="4800"/>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Share projects with K-7th grade</a:t>
            </a:r>
            <a:endParaRPr sz="3000"/>
          </a:p>
          <a:p>
            <a:pPr indent="-419100" lvl="0" marL="457200" rtl="0" algn="l">
              <a:spcBef>
                <a:spcPts val="0"/>
              </a:spcBef>
              <a:spcAft>
                <a:spcPts val="0"/>
              </a:spcAft>
              <a:buSzPts val="3000"/>
              <a:buChar char="●"/>
            </a:pPr>
            <a:r>
              <a:rPr lang="en" sz="3000"/>
              <a:t>Take 7th to Balboa Park</a:t>
            </a:r>
            <a:endParaRPr sz="3000"/>
          </a:p>
          <a:p>
            <a:pPr indent="-419100" lvl="0" marL="457200" rtl="0" algn="l">
              <a:spcBef>
                <a:spcPts val="0"/>
              </a:spcBef>
              <a:spcAft>
                <a:spcPts val="0"/>
              </a:spcAft>
              <a:buSzPts val="3000"/>
              <a:buChar char="●"/>
            </a:pPr>
            <a:r>
              <a:rPr lang="en" sz="3000"/>
              <a:t>Introduce project before the summer</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First Day of School</a:t>
            </a:r>
            <a:endParaRPr sz="4800"/>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5+ ideas</a:t>
            </a:r>
            <a:endParaRPr sz="3000"/>
          </a:p>
          <a:p>
            <a:pPr indent="-419100" lvl="0" marL="457200" rtl="0" algn="l">
              <a:spcBef>
                <a:spcPts val="0"/>
              </a:spcBef>
              <a:spcAft>
                <a:spcPts val="0"/>
              </a:spcAft>
              <a:buSzPts val="3000"/>
              <a:buChar char="●"/>
            </a:pPr>
            <a:r>
              <a:rPr lang="en" sz="3000"/>
              <a:t>Advice from last year’s class</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Feedback</a:t>
            </a:r>
            <a:endParaRPr sz="4800"/>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Give feedback on each idea</a:t>
            </a:r>
            <a:endParaRPr sz="3000"/>
          </a:p>
          <a:p>
            <a:pPr indent="-419100" lvl="0" marL="457200" rtl="0" algn="l">
              <a:spcBef>
                <a:spcPts val="0"/>
              </a:spcBef>
              <a:spcAft>
                <a:spcPts val="0"/>
              </a:spcAft>
              <a:buSzPts val="3000"/>
              <a:buChar char="●"/>
            </a:pPr>
            <a:r>
              <a:rPr lang="en" sz="3000"/>
              <a:t>Conference if needed</a:t>
            </a:r>
            <a:endParaRPr sz="3000"/>
          </a:p>
          <a:p>
            <a:pPr indent="-419100" lvl="0" marL="457200" rtl="0" algn="l">
              <a:spcBef>
                <a:spcPts val="0"/>
              </a:spcBef>
              <a:spcAft>
                <a:spcPts val="0"/>
              </a:spcAft>
              <a:buSzPts val="3000"/>
              <a:buChar char="●"/>
            </a:pPr>
            <a:r>
              <a:rPr lang="en" sz="3000"/>
              <a:t>Help brainstorm</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819150" y="0"/>
            <a:ext cx="7505700" cy="80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Deadlines</a:t>
            </a:r>
            <a:endParaRPr sz="4800"/>
          </a:p>
        </p:txBody>
      </p:sp>
      <p:sp>
        <p:nvSpPr>
          <p:cNvPr id="110" name="Google Shape;110;p17"/>
          <p:cNvSpPr txBox="1"/>
          <p:nvPr>
            <p:ph idx="1" type="body"/>
          </p:nvPr>
        </p:nvSpPr>
        <p:spPr>
          <a:xfrm>
            <a:off x="434725" y="807000"/>
            <a:ext cx="8439600" cy="4336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i="1" lang="en" sz="2400" u="sng">
                <a:solidFill>
                  <a:srgbClr val="000000"/>
                </a:solidFill>
                <a:latin typeface="Arial"/>
                <a:ea typeface="Arial"/>
                <a:cs typeface="Arial"/>
                <a:sym typeface="Arial"/>
              </a:rPr>
              <a:t>Science Fair Deadlines</a:t>
            </a:r>
            <a:endParaRPr b="1" i="1" sz="2400" u="sng">
              <a:solidFill>
                <a:srgbClr val="000000"/>
              </a:solidFill>
              <a:latin typeface="Arial"/>
              <a:ea typeface="Arial"/>
              <a:cs typeface="Arial"/>
              <a:sym typeface="Arial"/>
            </a:endParaRPr>
          </a:p>
          <a:p>
            <a:pPr indent="0" lvl="0" marL="0" rtl="0" algn="ctr">
              <a:spcBef>
                <a:spcPts val="0"/>
              </a:spcBef>
              <a:spcAft>
                <a:spcPts val="0"/>
              </a:spcAft>
              <a:buNone/>
            </a:pPr>
            <a:r>
              <a:t/>
            </a:r>
            <a:endParaRPr b="1" i="1" sz="2400" u="sng">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 Proposal #1 due                          	Wednesday/Thursday, September 5/6</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 Teacher/student conferences       	September 5-7</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3. Proposal #2 due                          	Friday, September 14</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4. Proposal #3 due                          	Friday, October 5</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5. Forms due                                   	Friday, October 5</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6. Student/teacher conferences       	October 8-9</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7. Library research field trip           	Wednesday, October 10</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8. Topic outline for R.O.L. due      	Friday, October 12</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BY NOW, ALL STUDENTS SHOULD HAVE A SOLID PROJECT. TESTING MAY BEGIN ONCE ALL FORMS AND MATERIALS ARE READY.</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9. Testing begins                             	October/November</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10. Interview due                            	Friday, October 26</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11. R.O.L. first draft due                	Friday, November 2</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12. Bibliography due                      	Friday, November 2</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13. R.O.L. second draft due           	Wednesday, November 21</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14. Introduction                              	Monday/Tuesday, November 26/27</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15. Problem and hypothesis            	Friday, November 30</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16. Procedure and materials            	Friday, December 7</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17. Acknowledgements                  	Friday, December 14</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WINTER BREAK… STUDENTS SHOULD BE FINISHED TESTING AND WILL BE WORKING ON NOTEBOOK CORRECTIONS AND DISPLAY BOARDS.</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 </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18. Results and graphs                    	Friday, January 11</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19. Conclusion                                	Monday/Tuesday, January 14/15</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20. Recommendations                    	Monday/Tuesday, January 14/15</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21. Abstract                                    	Wednesday/Thursday, January 16/17</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22. Display                                      	Tuesday, January 22</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23. Final notebook                          	Wednesday, January 23</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24. School Science Fair Awards    	Monday, January 28</a:t>
            </a:r>
            <a:endParaRPr i="1" sz="2400">
              <a:solidFill>
                <a:srgbClr val="000000"/>
              </a:solidFill>
              <a:latin typeface="Arial"/>
              <a:ea typeface="Arial"/>
              <a:cs typeface="Arial"/>
              <a:sym typeface="Arial"/>
            </a:endParaRPr>
          </a:p>
          <a:p>
            <a:pPr indent="0" lvl="0" marL="0" rtl="0" algn="l">
              <a:spcBef>
                <a:spcPts val="0"/>
              </a:spcBef>
              <a:spcAft>
                <a:spcPts val="0"/>
              </a:spcAft>
              <a:buNone/>
            </a:pPr>
            <a:r>
              <a:rPr i="1" lang="en" sz="2400">
                <a:solidFill>
                  <a:srgbClr val="000000"/>
                </a:solidFill>
                <a:latin typeface="Arial"/>
                <a:ea typeface="Arial"/>
                <a:cs typeface="Arial"/>
                <a:sym typeface="Arial"/>
              </a:rPr>
              <a:t>25. Final Power Point                     	Wednesday, January 30</a:t>
            </a:r>
            <a:endParaRPr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Proposal #1 </a:t>
            </a:r>
            <a:endParaRPr sz="4800"/>
          </a:p>
        </p:txBody>
      </p:sp>
      <p:sp>
        <p:nvSpPr>
          <p:cNvPr id="116" name="Google Shape;116;p18"/>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Preliminary proposal</a:t>
            </a:r>
            <a:endParaRPr sz="3000"/>
          </a:p>
          <a:p>
            <a:pPr indent="-419100" lvl="0" marL="457200" rtl="0" algn="l">
              <a:spcBef>
                <a:spcPts val="0"/>
              </a:spcBef>
              <a:spcAft>
                <a:spcPts val="0"/>
              </a:spcAft>
              <a:buSzPts val="3000"/>
              <a:buChar char="●"/>
            </a:pPr>
            <a:r>
              <a:rPr lang="en" sz="3000"/>
              <a:t>Rough idea of how project would work</a:t>
            </a:r>
            <a:endParaRPr sz="3000"/>
          </a:p>
          <a:p>
            <a:pPr indent="-419100" lvl="0" marL="457200" rtl="0" algn="l">
              <a:spcBef>
                <a:spcPts val="0"/>
              </a:spcBef>
              <a:spcAft>
                <a:spcPts val="0"/>
              </a:spcAft>
              <a:buSzPts val="3000"/>
              <a:buChar char="●"/>
            </a:pPr>
            <a:r>
              <a:rPr lang="en" sz="3000"/>
              <a:t>Conference with students</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Proposal #2</a:t>
            </a:r>
            <a:endParaRPr sz="4800"/>
          </a:p>
        </p:txBody>
      </p:sp>
      <p:sp>
        <p:nvSpPr>
          <p:cNvPr id="122" name="Google Shape;122;p19"/>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Move forward with idea</a:t>
            </a:r>
            <a:endParaRPr sz="3000"/>
          </a:p>
          <a:p>
            <a:pPr indent="-419100" lvl="0" marL="457200" rtl="0" algn="l">
              <a:spcBef>
                <a:spcPts val="0"/>
              </a:spcBef>
              <a:spcAft>
                <a:spcPts val="0"/>
              </a:spcAft>
              <a:buSzPts val="3000"/>
              <a:buChar char="●"/>
            </a:pPr>
            <a:r>
              <a:rPr lang="en" sz="3000"/>
              <a:t>Pick a new idea</a:t>
            </a:r>
            <a:endParaRPr sz="3000"/>
          </a:p>
          <a:p>
            <a:pPr indent="-419100" lvl="0" marL="457200" rtl="0" algn="l">
              <a:spcBef>
                <a:spcPts val="0"/>
              </a:spcBef>
              <a:spcAft>
                <a:spcPts val="0"/>
              </a:spcAft>
              <a:buSzPts val="3000"/>
              <a:buChar char="●"/>
            </a:pPr>
            <a:r>
              <a:rPr lang="en" sz="3000"/>
              <a:t>Add more detail</a:t>
            </a:r>
            <a:endParaRPr sz="3000"/>
          </a:p>
          <a:p>
            <a:pPr indent="0" lvl="0" marL="457200" rtl="0" algn="l">
              <a:spcBef>
                <a:spcPts val="1600"/>
              </a:spcBef>
              <a:spcAft>
                <a:spcPts val="1600"/>
              </a:spcAft>
              <a:buNone/>
            </a:pPr>
            <a:r>
              <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Proposal #3</a:t>
            </a:r>
            <a:endParaRPr sz="4800"/>
          </a:p>
        </p:txBody>
      </p:sp>
      <p:sp>
        <p:nvSpPr>
          <p:cNvPr id="128" name="Google Shape;128;p20"/>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 sz="3000"/>
              <a:t>Should have a solid project at this point</a:t>
            </a:r>
            <a:endParaRPr sz="3000"/>
          </a:p>
          <a:p>
            <a:pPr indent="-419100" lvl="0" marL="457200" rtl="0" algn="l">
              <a:spcBef>
                <a:spcPts val="0"/>
              </a:spcBef>
              <a:spcAft>
                <a:spcPts val="0"/>
              </a:spcAft>
              <a:buSzPts val="3000"/>
              <a:buChar char="●"/>
            </a:pPr>
            <a:r>
              <a:rPr lang="en" sz="3000"/>
              <a:t>Most questions about the project should have an answer</a:t>
            </a:r>
            <a:endParaRPr sz="3000"/>
          </a:p>
          <a:p>
            <a:pPr indent="-419100" lvl="0" marL="457200" rtl="0" algn="l">
              <a:spcBef>
                <a:spcPts val="0"/>
              </a:spcBef>
              <a:spcAft>
                <a:spcPts val="0"/>
              </a:spcAft>
              <a:buSzPts val="3000"/>
              <a:buChar char="●"/>
            </a:pPr>
            <a:r>
              <a:rPr lang="en" sz="3000"/>
              <a:t>Ready to start research/testing</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1297500" y="0"/>
            <a:ext cx="7038900" cy="70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t>Checklist</a:t>
            </a:r>
            <a:endParaRPr sz="4800"/>
          </a:p>
        </p:txBody>
      </p:sp>
      <p:sp>
        <p:nvSpPr>
          <p:cNvPr id="134" name="Google Shape;134;p21"/>
          <p:cNvSpPr txBox="1"/>
          <p:nvPr>
            <p:ph idx="1" type="body"/>
          </p:nvPr>
        </p:nvSpPr>
        <p:spPr>
          <a:xfrm>
            <a:off x="219900" y="794075"/>
            <a:ext cx="8795700" cy="4349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i="1" lang="en" sz="1400" u="sng">
                <a:solidFill>
                  <a:srgbClr val="000000"/>
                </a:solidFill>
                <a:latin typeface="Comic Sans MS"/>
                <a:ea typeface="Comic Sans MS"/>
                <a:cs typeface="Comic Sans MS"/>
                <a:sym typeface="Comic Sans MS"/>
              </a:rPr>
              <a:t>SCIENCE FAIR CHECKLIST</a:t>
            </a:r>
            <a:endParaRPr b="1" i="1" sz="1400" u="sng">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i="1" lang="en" sz="1400">
                <a:solidFill>
                  <a:srgbClr val="000000"/>
                </a:solidFill>
                <a:latin typeface="Comic Sans MS"/>
                <a:ea typeface="Comic Sans MS"/>
                <a:cs typeface="Comic Sans MS"/>
                <a:sym typeface="Comic Sans MS"/>
              </a:rPr>
              <a:t> </a:t>
            </a:r>
            <a:endParaRPr b="1" i="1" sz="14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i="1" lang="en" sz="1400">
                <a:solidFill>
                  <a:srgbClr val="000000"/>
                </a:solidFill>
                <a:latin typeface="Comic Sans MS"/>
                <a:ea typeface="Comic Sans MS"/>
                <a:cs typeface="Comic Sans MS"/>
                <a:sym typeface="Comic Sans MS"/>
              </a:rPr>
              <a:t>These are the items that must be completed for the Science Fair. They are listed in an approximate order. The first draft of each item is due by the deadline listed. It will benefit you to stay slightly ahead of the deadlines. However, WAIT to start on items that we have not yet gone over in class. Please refer to the sample notebook in the classroom BEFORE starting each new item.</a:t>
            </a:r>
            <a:endParaRPr b="1" i="1" sz="14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i="1" lang="en" sz="1400">
                <a:solidFill>
                  <a:srgbClr val="000000"/>
                </a:solidFill>
                <a:latin typeface="Comic Sans MS"/>
                <a:ea typeface="Comic Sans MS"/>
                <a:cs typeface="Comic Sans MS"/>
                <a:sym typeface="Comic Sans MS"/>
              </a:rPr>
              <a:t> </a:t>
            </a:r>
            <a:endParaRPr b="1" i="1" sz="14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i="1" lang="en" sz="1400">
                <a:solidFill>
                  <a:srgbClr val="000000"/>
                </a:solidFill>
                <a:latin typeface="Comic Sans MS"/>
                <a:ea typeface="Comic Sans MS"/>
                <a:cs typeface="Comic Sans MS"/>
                <a:sym typeface="Comic Sans MS"/>
              </a:rPr>
              <a:t> </a:t>
            </a:r>
            <a:endParaRPr b="1"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Bring a 1  - 2” binder (by Friday, 11/2)</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2.)</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Insert 50 sheet protectors into your binder (by Friday, 11/2)</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3.)</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Make corrections on R.O.L. (due Wednesday, 11/21)</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4.)</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Final bibliography (due Wednesday, 11/21)</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5.)</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Introduction (due Monday/Tuesday, 11/26 or 11/27)</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6.)</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Problem statement (due Friday, 11/30)</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7.)</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Hypothesis (due Friday, 11/30)</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8.)</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Materials (due Friday, 12/7)</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9.)</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Procedure (due Friday, 12/7)</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10.)</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Acknowledgements (due Friday, 12/14)</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11.)</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Finish testing (needs to be done BEFORE winter break)</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12.)</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Title page (due Monday/Tuesday, 1/7 or 1/8)</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13.)</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Results and graphs (due Friday, 1/11)</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14.)</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Conclusion (due Monday/Tuesday, 1/14 or 1/15)</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15.)</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Recommendations (due Monday/Tuesday, 1/14 or 1/15)</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16.)</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Abstract (due Wednesday/Thursday, 1/16 or 1/17)</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17.)</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Appendices (due Friday, 1/18)</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18.)</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Display (due Tuesday, 1/22)</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19.)</a:t>
            </a:r>
            <a:r>
              <a:rPr i="1" lang="en" sz="1400">
                <a:solidFill>
                  <a:srgbClr val="000000"/>
                </a:solidFill>
                <a:latin typeface="Times New Roman"/>
                <a:ea typeface="Times New Roman"/>
                <a:cs typeface="Times New Roman"/>
                <a:sym typeface="Times New Roman"/>
              </a:rPr>
              <a:t> </a:t>
            </a:r>
            <a:r>
              <a:rPr i="1" lang="en" sz="1400">
                <a:solidFill>
                  <a:srgbClr val="000000"/>
                </a:solidFill>
                <a:latin typeface="Comic Sans MS"/>
                <a:ea typeface="Comic Sans MS"/>
                <a:cs typeface="Comic Sans MS"/>
                <a:sym typeface="Comic Sans MS"/>
              </a:rPr>
              <a:t>_____ Table of contents (due Wednesday, 1/23)</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20.)_____ Final notebook (due Wednesday, 1/23)</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 </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i="1" lang="en" sz="1400">
                <a:solidFill>
                  <a:srgbClr val="000000"/>
                </a:solidFill>
                <a:latin typeface="Comic Sans MS"/>
                <a:ea typeface="Comic Sans MS"/>
                <a:cs typeface="Comic Sans MS"/>
                <a:sym typeface="Comic Sans MS"/>
              </a:rPr>
              <a:t> </a:t>
            </a:r>
            <a:endParaRPr i="1" sz="1400">
              <a:solidFill>
                <a:srgbClr val="000000"/>
              </a:solidFill>
              <a:latin typeface="Comic Sans MS"/>
              <a:ea typeface="Comic Sans MS"/>
              <a:cs typeface="Comic Sans MS"/>
              <a:sym typeface="Comic Sans MS"/>
            </a:endParaRPr>
          </a:p>
          <a:p>
            <a:pPr indent="0" lvl="0" marL="0" rtl="0" algn="l">
              <a:lnSpc>
                <a:spcPct val="150000"/>
              </a:lnSpc>
              <a:spcBef>
                <a:spcPts val="0"/>
              </a:spcBef>
              <a:spcAft>
                <a:spcPts val="0"/>
              </a:spcAft>
              <a:buNone/>
            </a:pPr>
            <a:r>
              <a:rPr b="1" i="1" lang="en" sz="1400">
                <a:solidFill>
                  <a:srgbClr val="000000"/>
                </a:solidFill>
                <a:latin typeface="Comic Sans MS"/>
                <a:ea typeface="Comic Sans MS"/>
                <a:cs typeface="Comic Sans MS"/>
                <a:sym typeface="Comic Sans MS"/>
              </a:rPr>
              <a:t>*** SSDHDS Science Fair awards ceremony is Monday, January 28</a:t>
            </a:r>
            <a:r>
              <a:rPr b="1" baseline="30000" i="1" lang="en" sz="1400">
                <a:solidFill>
                  <a:srgbClr val="000000"/>
                </a:solidFill>
                <a:latin typeface="Comic Sans MS"/>
                <a:ea typeface="Comic Sans MS"/>
                <a:cs typeface="Comic Sans MS"/>
                <a:sym typeface="Comic Sans MS"/>
              </a:rPr>
              <a:t>th</a:t>
            </a:r>
            <a:endParaRPr b="1" baseline="30000" i="1" sz="14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b="1" i="1" lang="en" sz="1400">
                <a:solidFill>
                  <a:srgbClr val="000000"/>
                </a:solidFill>
                <a:latin typeface="Comic Sans MS"/>
                <a:ea typeface="Comic Sans MS"/>
                <a:cs typeface="Comic Sans MS"/>
                <a:sym typeface="Comic Sans MS"/>
              </a:rPr>
              <a:t>*** Final Powerpoint to submit to County is due on Wednesday, January 30</a:t>
            </a:r>
            <a:r>
              <a:rPr b="1" baseline="30000" i="1" lang="en" sz="1400">
                <a:solidFill>
                  <a:srgbClr val="000000"/>
                </a:solidFill>
                <a:latin typeface="Comic Sans MS"/>
                <a:ea typeface="Comic Sans MS"/>
                <a:cs typeface="Comic Sans MS"/>
                <a:sym typeface="Comic Sans MS"/>
              </a:rPr>
              <a:t>th</a:t>
            </a:r>
            <a:endParaRPr i="1" sz="1400">
              <a:solidFill>
                <a:srgbClr val="000000"/>
              </a:solidFill>
              <a:latin typeface="Arial"/>
              <a:ea typeface="Arial"/>
              <a:cs typeface="Arial"/>
              <a:sym typeface="Arial"/>
            </a:endParaRPr>
          </a:p>
          <a:p>
            <a:pPr indent="0" lvl="0" marL="0" rtl="0" algn="l">
              <a:spcBef>
                <a:spcPts val="0"/>
              </a:spcBef>
              <a:spcAft>
                <a:spcPts val="0"/>
              </a:spcAft>
              <a:buNone/>
            </a:pPr>
            <a:r>
              <a:rPr i="1" lang="en" sz="1400">
                <a:solidFill>
                  <a:srgbClr val="000000"/>
                </a:solidFill>
                <a:latin typeface="Arial"/>
                <a:ea typeface="Arial"/>
                <a:cs typeface="Arial"/>
                <a:sym typeface="Arial"/>
              </a:rPr>
              <a:t> </a:t>
            </a:r>
            <a:endParaRPr i="1" sz="1400">
              <a:solidFill>
                <a:srgbClr val="000000"/>
              </a:solidFill>
              <a:latin typeface="Arial"/>
              <a:ea typeface="Arial"/>
              <a:cs typeface="Arial"/>
              <a:sym typeface="Arial"/>
            </a:endParaRPr>
          </a:p>
          <a:p>
            <a:pPr indent="0" lvl="0" marL="0" rtl="0" algn="l">
              <a:spcBef>
                <a:spcPts val="0"/>
              </a:spcBef>
              <a:spcAft>
                <a:spcPts val="0"/>
              </a:spcAft>
              <a:buNone/>
            </a:pPr>
            <a:r>
              <a:t/>
            </a:r>
            <a:endParaRPr i="1" sz="1400">
              <a:solidFill>
                <a:srgbClr val="000000"/>
              </a:solidFill>
              <a:latin typeface="Arial"/>
              <a:ea typeface="Arial"/>
              <a:cs typeface="Arial"/>
              <a:sym typeface="Arial"/>
            </a:endParaRPr>
          </a:p>
          <a:p>
            <a:pPr indent="0" lvl="0" marL="0" rtl="0" algn="l">
              <a:spcBef>
                <a:spcPts val="0"/>
              </a:spcBef>
              <a:spcAft>
                <a:spcPts val="0"/>
              </a:spcAft>
              <a:buNone/>
            </a:pPr>
            <a:r>
              <a:t/>
            </a:r>
            <a:endParaRPr sz="1400">
              <a:solidFill>
                <a:srgbClr val="000000"/>
              </a:solidFill>
              <a:latin typeface="Arial"/>
              <a:ea typeface="Arial"/>
              <a:cs typeface="Arial"/>
              <a:sym typeface="Arial"/>
            </a:endParaRPr>
          </a:p>
          <a:p>
            <a:pPr indent="0" lvl="0" marL="0" rtl="0" algn="l">
              <a:spcBef>
                <a:spcPts val="0"/>
              </a:spcBef>
              <a:spcAft>
                <a:spcPts val="1600"/>
              </a:spcAft>
              <a:buNone/>
            </a:pPr>
            <a:r>
              <a:t/>
            </a:r>
            <a:endParaRPr sz="14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